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47"/>
  </p:notesMasterIdLst>
  <p:sldIdLst>
    <p:sldId id="256" r:id="rId2"/>
    <p:sldId id="292" r:id="rId3"/>
    <p:sldId id="259" r:id="rId4"/>
    <p:sldId id="293" r:id="rId5"/>
    <p:sldId id="294" r:id="rId6"/>
    <p:sldId id="295" r:id="rId7"/>
    <p:sldId id="296" r:id="rId8"/>
    <p:sldId id="298" r:id="rId9"/>
    <p:sldId id="261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271" r:id="rId19"/>
    <p:sldId id="307" r:id="rId20"/>
    <p:sldId id="308" r:id="rId21"/>
    <p:sldId id="309" r:id="rId22"/>
    <p:sldId id="312" r:id="rId23"/>
    <p:sldId id="313" r:id="rId24"/>
    <p:sldId id="315" r:id="rId25"/>
    <p:sldId id="314" r:id="rId26"/>
    <p:sldId id="317" r:id="rId27"/>
    <p:sldId id="316" r:id="rId28"/>
    <p:sldId id="318" r:id="rId29"/>
    <p:sldId id="320" r:id="rId30"/>
    <p:sldId id="321" r:id="rId31"/>
    <p:sldId id="297" r:id="rId32"/>
    <p:sldId id="322" r:id="rId33"/>
    <p:sldId id="323" r:id="rId34"/>
    <p:sldId id="270" r:id="rId35"/>
    <p:sldId id="324" r:id="rId36"/>
    <p:sldId id="326" r:id="rId37"/>
    <p:sldId id="327" r:id="rId38"/>
    <p:sldId id="328" r:id="rId39"/>
    <p:sldId id="269" r:id="rId40"/>
    <p:sldId id="267" r:id="rId41"/>
    <p:sldId id="264" r:id="rId42"/>
    <p:sldId id="272" r:id="rId43"/>
    <p:sldId id="330" r:id="rId44"/>
    <p:sldId id="332" r:id="rId45"/>
    <p:sldId id="260" r:id="rId4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Crete Round" panose="020B0604020202020204" charset="0"/>
      <p:regular r:id="rId53"/>
      <p:italic r:id="rId54"/>
    </p:embeddedFont>
    <p:embeddedFont>
      <p:font typeface="DM Sans" panose="020B0604020202020204" charset="0"/>
      <p:regular r:id="rId55"/>
      <p:bold r:id="rId56"/>
      <p:italic r:id="rId57"/>
      <p:boldItalic r:id="rId58"/>
    </p:embeddedFont>
    <p:embeddedFont>
      <p:font typeface="Raleway Thin" panose="020B0604020202020204" charset="0"/>
      <p:bold r:id="rId59"/>
      <p:boldItalic r:id="rId60"/>
    </p:embeddedFont>
    <p:embeddedFont>
      <p:font typeface="Tahoma" panose="020B0604030504040204" pitchFamily="34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y Pauly" initials="TP" lastIdx="1" clrIdx="0">
    <p:extLst>
      <p:ext uri="{19B8F6BF-5375-455C-9EA6-DF929625EA0E}">
        <p15:presenceInfo xmlns:p15="http://schemas.microsoft.com/office/powerpoint/2012/main" userId="Tony Pau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D9C787-10F6-43F2-9891-E94220B3897C}">
  <a:tblStyle styleId="{CDD9C787-10F6-43F2-9891-E94220B3897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temperacture distribution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Maximum Temperature in °C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11.2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6AB-48DA-B784-B0299B1F37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Solar Tiles</c:v>
                </c:pt>
                <c:pt idx="1">
                  <c:v>Link channels</c:v>
                </c:pt>
                <c:pt idx="2">
                  <c:v>Battens</c:v>
                </c:pt>
                <c:pt idx="3">
                  <c:v>Waterproof membrane</c:v>
                </c:pt>
                <c:pt idx="4">
                  <c:v>Roof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49.87</c:v>
                </c:pt>
                <c:pt idx="1">
                  <c:v>26.91</c:v>
                </c:pt>
                <c:pt idx="2">
                  <c:v>16.78</c:v>
                </c:pt>
                <c:pt idx="3">
                  <c:v>13.21</c:v>
                </c:pt>
                <c:pt idx="4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84-4DDF-8D0C-DD242B6C99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25848720"/>
        <c:axId val="67883648"/>
      </c:barChart>
      <c:catAx>
        <c:axId val="225848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83648"/>
        <c:crosses val="autoZero"/>
        <c:auto val="1"/>
        <c:lblAlgn val="ctr"/>
        <c:lblOffset val="100"/>
        <c:noMultiLvlLbl val="0"/>
      </c:catAx>
      <c:valAx>
        <c:axId val="6788364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dirty="0" err="1"/>
                  <a:t>tEMPERaTURE</a:t>
                </a:r>
                <a:r>
                  <a:rPr lang="en-NZ" dirty="0"/>
                  <a:t> IN DEGREE CELSIUS</a:t>
                </a:r>
              </a:p>
            </c:rich>
          </c:tx>
          <c:layout>
            <c:manualLayout>
              <c:xMode val="edge"/>
              <c:yMode val="edge"/>
              <c:x val="0.35834623797025367"/>
              <c:y val="0.884328521434820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84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0T19:35:49.333" idx="1">
    <p:pos x="10" y="10"/>
    <p:text/>
    <p:extLst>
      <p:ext uri="{C676402C-5697-4E1C-873F-D02D1690AC5C}">
        <p15:threadingInfo xmlns:p15="http://schemas.microsoft.com/office/powerpoint/2012/main" timeZoneBias="-7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bac43bc9b_0_24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6bac43bc9b_0_24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b6e2725c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b6e2725c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26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b6e2725c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b6e2725c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b6e2725c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b6e2725c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51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b6e2725c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b6e2725c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bac43bc9b_0_24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bac43bc9b_0_24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6bac43bc9b_0_24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6bac43bc9b_0_24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6bac43bc9b_0_24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6bac43bc9b_0_24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6bbcf5af5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6bbcf5af5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bac43bc9b_0_24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bac43bc9b_0_24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bac43bc9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6bac43bc9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1932" y="186200"/>
            <a:ext cx="356700" cy="477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649925" y="186150"/>
            <a:ext cx="3281100" cy="477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048225" y="2674900"/>
            <a:ext cx="2620800" cy="9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rete Round"/>
              <a:buNone/>
              <a:defRPr sz="40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rete Round"/>
              <a:buNone/>
              <a:defRPr sz="40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rete Round"/>
              <a:buNone/>
              <a:defRPr sz="40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rete Round"/>
              <a:buNone/>
              <a:defRPr sz="40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rete Round"/>
              <a:buNone/>
              <a:defRPr sz="40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rete Round"/>
              <a:buNone/>
              <a:defRPr sz="40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rete Round"/>
              <a:buNone/>
              <a:defRPr sz="40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rete Round"/>
              <a:buNone/>
              <a:defRPr sz="40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048225" y="3689225"/>
            <a:ext cx="2620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_AND_TWO_COLUMNS_1_2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/>
          <p:nvPr/>
        </p:nvSpPr>
        <p:spPr>
          <a:xfrm>
            <a:off x="221925" y="3100000"/>
            <a:ext cx="4265100" cy="18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222025" y="1079850"/>
            <a:ext cx="4265100" cy="18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4650700" y="3100000"/>
            <a:ext cx="4265100" cy="18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4650800" y="1079850"/>
            <a:ext cx="4265100" cy="18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744900" y="1894013"/>
            <a:ext cx="233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1744900" y="1546563"/>
            <a:ext cx="23340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220100" y="186200"/>
            <a:ext cx="8695800" cy="710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 idx="2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ubTitle" idx="3"/>
          </p:nvPr>
        </p:nvSpPr>
        <p:spPr>
          <a:xfrm>
            <a:off x="1744900" y="3916013"/>
            <a:ext cx="233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4"/>
          </p:nvPr>
        </p:nvSpPr>
        <p:spPr>
          <a:xfrm>
            <a:off x="1744900" y="3568563"/>
            <a:ext cx="23340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5"/>
          </p:nvPr>
        </p:nvSpPr>
        <p:spPr>
          <a:xfrm>
            <a:off x="6170500" y="1897713"/>
            <a:ext cx="233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title" idx="6"/>
          </p:nvPr>
        </p:nvSpPr>
        <p:spPr>
          <a:xfrm>
            <a:off x="6170500" y="1550263"/>
            <a:ext cx="23340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7"/>
          </p:nvPr>
        </p:nvSpPr>
        <p:spPr>
          <a:xfrm>
            <a:off x="6170500" y="3916013"/>
            <a:ext cx="233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title" idx="8"/>
          </p:nvPr>
        </p:nvSpPr>
        <p:spPr>
          <a:xfrm>
            <a:off x="6170500" y="3568563"/>
            <a:ext cx="23340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_ONLY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220100" y="186200"/>
            <a:ext cx="8695800" cy="710100"/>
          </a:xfrm>
          <a:prstGeom prst="rect">
            <a:avLst/>
          </a:prstGeom>
          <a:solidFill>
            <a:srgbClr val="7540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220200" y="1079900"/>
            <a:ext cx="8695800" cy="1842600"/>
          </a:xfrm>
          <a:prstGeom prst="rect">
            <a:avLst/>
          </a:prstGeom>
          <a:solidFill>
            <a:srgbClr val="6677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220200" y="3106100"/>
            <a:ext cx="8695800" cy="1842600"/>
          </a:xfrm>
          <a:prstGeom prst="rect">
            <a:avLst/>
          </a:prstGeom>
          <a:solidFill>
            <a:srgbClr val="6677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1"/>
          </p:nvPr>
        </p:nvSpPr>
        <p:spPr>
          <a:xfrm>
            <a:off x="1015275" y="3884702"/>
            <a:ext cx="20562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/>
          </p:nvPr>
        </p:nvSpPr>
        <p:spPr>
          <a:xfrm>
            <a:off x="1015275" y="3520975"/>
            <a:ext cx="20562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3"/>
          </p:nvPr>
        </p:nvSpPr>
        <p:spPr>
          <a:xfrm>
            <a:off x="3543897" y="3884702"/>
            <a:ext cx="20562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title" idx="4"/>
          </p:nvPr>
        </p:nvSpPr>
        <p:spPr>
          <a:xfrm>
            <a:off x="3543897" y="3520975"/>
            <a:ext cx="20562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5"/>
          </p:nvPr>
        </p:nvSpPr>
        <p:spPr>
          <a:xfrm>
            <a:off x="6072518" y="3884702"/>
            <a:ext cx="20562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 idx="6"/>
          </p:nvPr>
        </p:nvSpPr>
        <p:spPr>
          <a:xfrm>
            <a:off x="6072518" y="3520975"/>
            <a:ext cx="20562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7"/>
          </p:nvPr>
        </p:nvSpPr>
        <p:spPr>
          <a:xfrm>
            <a:off x="1015275" y="1864581"/>
            <a:ext cx="20562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8"/>
          </p:nvPr>
        </p:nvSpPr>
        <p:spPr>
          <a:xfrm>
            <a:off x="1015275" y="1500854"/>
            <a:ext cx="20562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9"/>
          </p:nvPr>
        </p:nvSpPr>
        <p:spPr>
          <a:xfrm>
            <a:off x="3543897" y="1864581"/>
            <a:ext cx="20562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 idx="13"/>
          </p:nvPr>
        </p:nvSpPr>
        <p:spPr>
          <a:xfrm>
            <a:off x="3543897" y="1500854"/>
            <a:ext cx="20562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14"/>
          </p:nvPr>
        </p:nvSpPr>
        <p:spPr>
          <a:xfrm>
            <a:off x="6072518" y="1864581"/>
            <a:ext cx="20562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 idx="15"/>
          </p:nvPr>
        </p:nvSpPr>
        <p:spPr>
          <a:xfrm>
            <a:off x="6072518" y="1500854"/>
            <a:ext cx="20562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ONE_COLUMN_TEXT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220100" y="186200"/>
            <a:ext cx="8695800" cy="710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2615175" y="1079900"/>
            <a:ext cx="6300900" cy="387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3207375" y="1740200"/>
            <a:ext cx="5116500" cy="28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16000" y="2962675"/>
            <a:ext cx="8712000" cy="1994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860250" y="3539125"/>
            <a:ext cx="74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6324900" y="186200"/>
            <a:ext cx="2603100" cy="258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65650" y="740300"/>
            <a:ext cx="2121600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>
            <a:off x="220100" y="186200"/>
            <a:ext cx="8695800" cy="710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220275" y="1079900"/>
            <a:ext cx="8695800" cy="387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220100" y="186200"/>
            <a:ext cx="8695800" cy="710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4407075" y="1079900"/>
            <a:ext cx="4509000" cy="387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5390258" y="2646239"/>
            <a:ext cx="2808000" cy="14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 idx="2"/>
          </p:nvPr>
        </p:nvSpPr>
        <p:spPr>
          <a:xfrm>
            <a:off x="5390258" y="2137489"/>
            <a:ext cx="1987200" cy="4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221850" y="1079850"/>
            <a:ext cx="5506500" cy="387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705000" y="1278100"/>
            <a:ext cx="32730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705000" y="2218725"/>
            <a:ext cx="32730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220100" y="186200"/>
            <a:ext cx="8695800" cy="710100"/>
          </a:xfrm>
          <a:prstGeom prst="rect">
            <a:avLst/>
          </a:prstGeom>
          <a:solidFill>
            <a:srgbClr val="7540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/>
          <p:nvPr/>
        </p:nvSpPr>
        <p:spPr>
          <a:xfrm>
            <a:off x="220100" y="186200"/>
            <a:ext cx="8695800" cy="710100"/>
          </a:xfrm>
          <a:prstGeom prst="rect">
            <a:avLst/>
          </a:prstGeom>
          <a:solidFill>
            <a:srgbClr val="7540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216000" y="3650625"/>
            <a:ext cx="8712000" cy="130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/>
          <p:nvPr/>
        </p:nvSpPr>
        <p:spPr>
          <a:xfrm>
            <a:off x="219025" y="186200"/>
            <a:ext cx="8712000" cy="327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1317750" y="931500"/>
            <a:ext cx="6508500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1317750" y="4091536"/>
            <a:ext cx="65085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TWO_COLUMNS_1_1"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/>
          <p:nvPr/>
        </p:nvSpPr>
        <p:spPr>
          <a:xfrm>
            <a:off x="221925" y="186200"/>
            <a:ext cx="8709300" cy="477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1950450" y="1348175"/>
            <a:ext cx="5243100" cy="16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rete Round"/>
              <a:buNone/>
              <a:defRPr sz="2400" b="1">
                <a:solidFill>
                  <a:schemeClr val="lt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2948400" y="3365763"/>
            <a:ext cx="3247200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 b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875" y="445025"/>
            <a:ext cx="759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rete Round"/>
              <a:buNone/>
              <a:defRPr sz="3600" b="1">
                <a:solidFill>
                  <a:schemeClr val="accent3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Raleway Thin"/>
              <a:buNone/>
              <a:defRPr sz="3600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Raleway Thin"/>
              <a:buNone/>
              <a:defRPr sz="3600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Raleway Thin"/>
              <a:buNone/>
              <a:defRPr sz="3600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Raleway Thin"/>
              <a:buNone/>
              <a:defRPr sz="3600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Raleway Thin"/>
              <a:buNone/>
              <a:defRPr sz="3600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Raleway Thin"/>
              <a:buNone/>
              <a:defRPr sz="3600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Raleway Thin"/>
              <a:buNone/>
              <a:defRPr sz="3600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Raleway Thin"/>
              <a:buNone/>
              <a:defRPr sz="3600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9899" y="1152475"/>
            <a:ext cx="7591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M Sans"/>
              <a:buChar char="●"/>
              <a:defRPr sz="18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M Sans"/>
              <a:buChar char="○"/>
              <a:defRPr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M Sans"/>
              <a:buChar char="■"/>
              <a:defRPr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M Sans"/>
              <a:buChar char="●"/>
              <a:defRPr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M Sans"/>
              <a:buChar char="○"/>
              <a:defRPr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M Sans"/>
              <a:buChar char="■"/>
              <a:defRPr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M Sans"/>
              <a:buChar char="●"/>
              <a:defRPr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M Sans"/>
              <a:buChar char="○"/>
              <a:defRPr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M Sans"/>
              <a:buChar char="■"/>
              <a:defRPr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3" r:id="rId10"/>
    <p:sldLayoutId id="2147483665" r:id="rId11"/>
    <p:sldLayoutId id="214748366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idworks.com/product/solidworks-simulatio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hyperlink" Target="https://patents.google.com/patent/US6453629B1/en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ctrTitle"/>
          </p:nvPr>
        </p:nvSpPr>
        <p:spPr>
          <a:xfrm>
            <a:off x="5947372" y="1343641"/>
            <a:ext cx="2620800" cy="9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eaLnBrk="1" hangingPunct="1">
              <a:spcBef>
                <a:spcPct val="0"/>
              </a:spcBef>
              <a:buNone/>
            </a:pPr>
            <a:r>
              <a:rPr lang="en-NZ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OPTIMAL STRUCTURAL DESIGN AND PROTOTYPING OF CONNECTORS TO SUPPORT ROOF MOUNTED SOLAR TILES</a:t>
            </a:r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1"/>
          </p:nvPr>
        </p:nvSpPr>
        <p:spPr>
          <a:xfrm>
            <a:off x="5880137" y="2551630"/>
            <a:ext cx="2620800" cy="10118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lt1"/>
                </a:solidFill>
              </a:rPr>
              <a:t>Group Members: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	Sreeshob S Anand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lt1"/>
                </a:solidFill>
              </a:rPr>
              <a:t>	</a:t>
            </a:r>
            <a:r>
              <a:rPr lang="en-US" sz="1000" dirty="0" err="1">
                <a:solidFill>
                  <a:schemeClr val="lt1"/>
                </a:solidFill>
              </a:rPr>
              <a:t>Nived</a:t>
            </a:r>
            <a:r>
              <a:rPr lang="en-US" sz="1000" dirty="0">
                <a:solidFill>
                  <a:schemeClr val="lt1"/>
                </a:solidFill>
              </a:rPr>
              <a:t> </a:t>
            </a:r>
            <a:r>
              <a:rPr lang="en-US" sz="1000" dirty="0" err="1">
                <a:solidFill>
                  <a:schemeClr val="lt1"/>
                </a:solidFill>
              </a:rPr>
              <a:t>Rajan</a:t>
            </a:r>
            <a:endParaRPr lang="en-US" sz="1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	Nikhil Thomas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lt1"/>
                </a:solidFill>
              </a:rPr>
              <a:t>	Tony Pauly</a:t>
            </a:r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/>
          <a:srcRect t="12312" b="12312"/>
          <a:stretch/>
        </p:blipFill>
        <p:spPr>
          <a:xfrm>
            <a:off x="740600" y="166029"/>
            <a:ext cx="4747349" cy="47712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BE0182-5292-40E3-A14B-E396885952A2}"/>
              </a:ext>
            </a:extLst>
          </p:cNvPr>
          <p:cNvSpPr txBox="1"/>
          <p:nvPr/>
        </p:nvSpPr>
        <p:spPr>
          <a:xfrm>
            <a:off x="5947372" y="3906370"/>
            <a:ext cx="266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lt1"/>
                </a:solidFill>
                <a:latin typeface="DM Sans"/>
              </a:rPr>
              <a:t>Supervisor:</a:t>
            </a:r>
          </a:p>
          <a:p>
            <a:r>
              <a:rPr lang="en-US" sz="1000" dirty="0">
                <a:solidFill>
                  <a:schemeClr val="lt1"/>
                </a:solidFill>
                <a:latin typeface="DM Sans"/>
              </a:rPr>
              <a:t>	Dr. Muhammed </a:t>
            </a:r>
            <a:r>
              <a:rPr lang="en-US" sz="1000" dirty="0">
                <a:solidFill>
                  <a:schemeClr val="lt1"/>
                </a:solidFill>
                <a:latin typeface="DM Sans"/>
                <a:sym typeface="DM Sans"/>
              </a:rPr>
              <a:t>Al-Rawi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F0CC66-93EA-4AF7-8457-FDE585BC6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511" y="1249580"/>
            <a:ext cx="4030067" cy="3616719"/>
          </a:xfrm>
        </p:spPr>
        <p:txBody>
          <a:bodyPr/>
          <a:lstStyle/>
          <a:p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Pine wood</a:t>
            </a:r>
          </a:p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ono-pitch roof with an angle of 60</a:t>
            </a:r>
            <a:endParaRPr lang="en-NZ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very cost-effective and are widely seen in New Zealand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01C03C-8FEA-4A7E-825B-A077CF3D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00" y="257031"/>
            <a:ext cx="7276800" cy="572700"/>
          </a:xfrm>
        </p:spPr>
        <p:txBody>
          <a:bodyPr/>
          <a:lstStyle/>
          <a:p>
            <a:r>
              <a:rPr lang="en-US" dirty="0"/>
              <a:t>A. Wooden Roof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2B35A-97DD-4065-BBE9-D6C6013D0213}"/>
              </a:ext>
            </a:extLst>
          </p:cNvPr>
          <p:cNvPicPr/>
          <p:nvPr/>
        </p:nvPicPr>
        <p:blipFill rotWithShape="1">
          <a:blip r:embed="rId2"/>
          <a:srcRect l="11826" t="9339" r="18150"/>
          <a:stretch/>
        </p:blipFill>
        <p:spPr bwMode="auto">
          <a:xfrm>
            <a:off x="104904" y="1062318"/>
            <a:ext cx="4030067" cy="38039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7681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1B4506-DC14-478F-9BEA-5CBC65329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264024"/>
            <a:ext cx="4195482" cy="3543300"/>
          </a:xfrm>
        </p:spPr>
        <p:txBody>
          <a:bodyPr/>
          <a:lstStyle/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oes not allow water to seep </a:t>
            </a:r>
          </a:p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liminates the roof leakage </a:t>
            </a:r>
            <a:endParaRPr lang="en-NZ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N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Butynol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is a synthetic rubber membrane</a:t>
            </a:r>
          </a:p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uperior gas </a:t>
            </a:r>
            <a:r>
              <a:rPr lang="en-N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impermeability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toughness, remains flexible at high and low temperatures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F02515-E7B8-4FAF-AB61-B0D6E286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Waterproofing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8F200-3D49-476E-A18D-A47FEBDA20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1781" y="3123224"/>
            <a:ext cx="25812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9C98EA-D46D-40E1-8AFE-DB13E9E6B997}"/>
              </a:ext>
            </a:extLst>
          </p:cNvPr>
          <p:cNvPicPr/>
          <p:nvPr/>
        </p:nvPicPr>
        <p:blipFill rotWithShape="1">
          <a:blip r:embed="rId3"/>
          <a:srcRect l="20834" t="11761" r="17765" b="10399"/>
          <a:stretch/>
        </p:blipFill>
        <p:spPr bwMode="auto">
          <a:xfrm>
            <a:off x="342900" y="1086017"/>
            <a:ext cx="3039035" cy="2423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3372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C00AF2-3205-4FE0-93E3-05BE3D6F6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9" y="1243852"/>
            <a:ext cx="4215653" cy="355002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unction of battens is to secure the link channels and tiles onto the roof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oof pitch to go low as 5 degrees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Stainless Steel grade 316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B9C149-B7AD-46CC-A69A-9017AE93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Battens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C27DD-89E7-449A-BB79-29A24E8D9017}"/>
              </a:ext>
            </a:extLst>
          </p:cNvPr>
          <p:cNvPicPr/>
          <p:nvPr/>
        </p:nvPicPr>
        <p:blipFill rotWithShape="1">
          <a:blip r:embed="rId2"/>
          <a:srcRect l="10701" t="12394" r="9124" b="14082"/>
          <a:stretch/>
        </p:blipFill>
        <p:spPr bwMode="auto">
          <a:xfrm>
            <a:off x="130717" y="1280831"/>
            <a:ext cx="3520160" cy="3102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4211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7D6F6D-EDB3-466F-9812-2DBA2BF75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210235"/>
            <a:ext cx="4202206" cy="3570194"/>
          </a:xfrm>
        </p:spPr>
        <p:txBody>
          <a:bodyPr/>
          <a:lstStyle/>
          <a:p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Stainless Steel grade 316</a:t>
            </a:r>
          </a:p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ecured locking mechanism is used to space the batten to accommodate solar tiles</a:t>
            </a:r>
            <a:endParaRPr lang="en-NZ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xcess rainwater flows into the link channel then out onto the tile below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E8EC58-E571-4261-90FE-09C7D098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Link Channels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36FE6-1D16-4F46-8E4E-6AF5216545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463" y="1350204"/>
            <a:ext cx="3220085" cy="1917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BAD7904A-72CF-4BFD-A702-FF2262AEA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3" y="2995332"/>
            <a:ext cx="3220085" cy="202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81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B3C444-CB60-4B0F-9A7B-94595688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Solar Tiles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0577AC-F24D-402A-BBDA-FF0E3672E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29232"/>
              </p:ext>
            </p:extLst>
          </p:nvPr>
        </p:nvGraphicFramePr>
        <p:xfrm>
          <a:off x="4753534" y="1304365"/>
          <a:ext cx="3926542" cy="3415560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1963271">
                  <a:extLst>
                    <a:ext uri="{9D8B030D-6E8A-4147-A177-3AD203B41FA5}">
                      <a16:colId xmlns:a16="http://schemas.microsoft.com/office/drawing/2014/main" val="959329545"/>
                    </a:ext>
                  </a:extLst>
                </a:gridCol>
                <a:gridCol w="1963271">
                  <a:extLst>
                    <a:ext uri="{9D8B030D-6E8A-4147-A177-3AD203B41FA5}">
                      <a16:colId xmlns:a16="http://schemas.microsoft.com/office/drawing/2014/main" val="196159166"/>
                    </a:ext>
                  </a:extLst>
                </a:gridCol>
              </a:tblGrid>
              <a:tr h="4269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 dirty="0">
                          <a:effectLst/>
                        </a:rPr>
                        <a:t>Product Description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 dirty="0">
                          <a:effectLst/>
                        </a:rPr>
                        <a:t>Parameters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1969373"/>
                  </a:ext>
                </a:extLst>
              </a:tr>
              <a:tr h="4269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Solar panel type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Monocrystalline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6413029"/>
                  </a:ext>
                </a:extLst>
              </a:tr>
              <a:tr h="4269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Open circuit voltage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21.8V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151854"/>
                  </a:ext>
                </a:extLst>
              </a:tr>
              <a:tr h="4269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DC Voltage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12.0V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6803601"/>
                  </a:ext>
                </a:extLst>
              </a:tr>
              <a:tr h="4269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Maximum power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5.0V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1110840"/>
                  </a:ext>
                </a:extLst>
              </a:tr>
              <a:tr h="4269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Power connector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Alligator clips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5985626"/>
                  </a:ext>
                </a:extLst>
              </a:tr>
              <a:tr h="4269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Dimensions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251 x 205 x 18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2239417"/>
                  </a:ext>
                </a:extLst>
              </a:tr>
              <a:tr h="4269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Weight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0.67 kg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5246773"/>
                  </a:ext>
                </a:extLst>
              </a:tr>
            </a:tbl>
          </a:graphicData>
        </a:graphic>
      </p:graphicFrame>
      <p:pic>
        <p:nvPicPr>
          <p:cNvPr id="7" name="Picture 6" descr="A picture containing sitting, window, door, wooden&#10;&#10;Description automatically generated">
            <a:extLst>
              <a:ext uri="{FF2B5EF4-FFF2-40B4-BE49-F238E27FC236}">
                <a16:creationId xmlns:a16="http://schemas.microsoft.com/office/drawing/2014/main" id="{AC949CFD-BB70-4B38-8D43-E53D2D44D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81" y="1095935"/>
            <a:ext cx="3857625" cy="38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7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514153-F3BE-4AE9-92A9-E605A8FAC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157" y="1721224"/>
            <a:ext cx="4163877" cy="31450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mall fraction of nominal surface of the solar tiles is in contact 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niform flow of heat is generally restricted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imited contact area between the link channel and battens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6C94F7-FCF0-4C96-A2DF-44646911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Features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489973-5E3F-44A7-96CE-8C05AD3A104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590157" y="1208452"/>
            <a:ext cx="4163877" cy="423600"/>
          </a:xfrm>
        </p:spPr>
        <p:txBody>
          <a:bodyPr/>
          <a:lstStyle/>
          <a:p>
            <a:r>
              <a:rPr lang="en-US" dirty="0"/>
              <a:t>Eliminates the roof fires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54BA3-422A-46D6-9B67-CAB98988B4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6" y="1420252"/>
            <a:ext cx="3463290" cy="331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086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323A3E-62BC-41D6-A2C4-57D84C05A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3433" y="1707776"/>
            <a:ext cx="4177325" cy="3158523"/>
          </a:xfrm>
        </p:spPr>
        <p:txBody>
          <a:bodyPr/>
          <a:lstStyle/>
          <a:p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Stainless steel grade 316</a:t>
            </a:r>
          </a:p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Contains molybdenum which increases corrosion resistance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147560-21DA-4E6E-81F4-4D009081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Features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BB7C40-D632-4342-A572-877A9EEE343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583433" y="1223089"/>
            <a:ext cx="4177325" cy="423600"/>
          </a:xfrm>
        </p:spPr>
        <p:txBody>
          <a:bodyPr/>
          <a:lstStyle/>
          <a:p>
            <a:r>
              <a:rPr lang="en-US" dirty="0"/>
              <a:t>Eliminates corrosion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E46C65-17F1-428F-ABF6-B225D1A12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301067"/>
              </p:ext>
            </p:extLst>
          </p:nvPr>
        </p:nvGraphicFramePr>
        <p:xfrm>
          <a:off x="383242" y="1089212"/>
          <a:ext cx="3845858" cy="3777087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1922929">
                  <a:extLst>
                    <a:ext uri="{9D8B030D-6E8A-4147-A177-3AD203B41FA5}">
                      <a16:colId xmlns:a16="http://schemas.microsoft.com/office/drawing/2014/main" val="2883205926"/>
                    </a:ext>
                  </a:extLst>
                </a:gridCol>
                <a:gridCol w="1922929">
                  <a:extLst>
                    <a:ext uri="{9D8B030D-6E8A-4147-A177-3AD203B41FA5}">
                      <a16:colId xmlns:a16="http://schemas.microsoft.com/office/drawing/2014/main" val="1028482727"/>
                    </a:ext>
                  </a:extLst>
                </a:gridCol>
              </a:tblGrid>
              <a:tr h="2869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>
                          <a:effectLst/>
                        </a:rPr>
                        <a:t>Composition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 dirty="0">
                          <a:effectLst/>
                        </a:rPr>
                        <a:t>SS316 (</a:t>
                      </a:r>
                      <a:r>
                        <a:rPr lang="en-NZ" sz="1200" b="1" dirty="0" err="1">
                          <a:effectLst/>
                        </a:rPr>
                        <a:t>wt</a:t>
                      </a:r>
                      <a:r>
                        <a:rPr lang="en-NZ" sz="1200" b="1" dirty="0">
                          <a:effectLst/>
                        </a:rPr>
                        <a:t>%)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567801"/>
                  </a:ext>
                </a:extLst>
              </a:tr>
              <a:tr h="28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Carbon (C)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0.08 Max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6924388"/>
                  </a:ext>
                </a:extLst>
              </a:tr>
              <a:tr h="5973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Manganese (Mn)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2.00 Max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7243446"/>
                  </a:ext>
                </a:extLst>
              </a:tr>
              <a:tr h="28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Phosphorus (P)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0.045 Max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5841846"/>
                  </a:ext>
                </a:extLst>
              </a:tr>
              <a:tr h="28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Sulphur (S)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0.030 Max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2140854"/>
                  </a:ext>
                </a:extLst>
              </a:tr>
              <a:tr h="28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Silicon (Si)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0.75 Max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0644934"/>
                  </a:ext>
                </a:extLst>
              </a:tr>
              <a:tr h="28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Chromium (Cr)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16.00 -18.00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733103"/>
                  </a:ext>
                </a:extLst>
              </a:tr>
              <a:tr h="28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Nickel (Ni)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10.00 – 14.00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3507708"/>
                  </a:ext>
                </a:extLst>
              </a:tr>
              <a:tr h="5973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Molybdenum (Mo)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2.00 -3.00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1097413"/>
                  </a:ext>
                </a:extLst>
              </a:tr>
              <a:tr h="28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Nitrogen (N)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0.10 Max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2250197"/>
                  </a:ext>
                </a:extLst>
              </a:tr>
              <a:tr h="28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Iron (Fe)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Balance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4373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56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D58630-8115-45B7-A848-B251DCD0B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9" y="1693754"/>
            <a:ext cx="4182035" cy="3086675"/>
          </a:xfrm>
        </p:spPr>
        <p:txBody>
          <a:bodyPr/>
          <a:lstStyle/>
          <a:p>
            <a:r>
              <a:rPr lang="en-US" dirty="0"/>
              <a:t>Waterproofing sheets adds extra layer of protection.</a:t>
            </a:r>
          </a:p>
          <a:p>
            <a:r>
              <a:rPr lang="en-US" dirty="0"/>
              <a:t>Less number of holes drilled on to the roof.</a:t>
            </a:r>
          </a:p>
          <a:p>
            <a:r>
              <a:rPr lang="en-US" dirty="0"/>
              <a:t>Counter sunk screws are used to clamp the battens and link channels.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080A4-2534-44DB-A13B-7BEF45791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Features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D01BB1-79AC-4E25-BE39-586EF0DF08E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571999" y="1270154"/>
            <a:ext cx="4182035" cy="423600"/>
          </a:xfrm>
        </p:spPr>
        <p:txBody>
          <a:bodyPr/>
          <a:lstStyle/>
          <a:p>
            <a:r>
              <a:rPr lang="en-US" dirty="0"/>
              <a:t>Eliminates Roof Leakage</a:t>
            </a:r>
          </a:p>
        </p:txBody>
      </p:sp>
    </p:spTree>
    <p:extLst>
      <p:ext uri="{BB962C8B-B14F-4D97-AF65-F5344CB8AC3E}">
        <p14:creationId xmlns:p14="http://schemas.microsoft.com/office/powerpoint/2010/main" val="282104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0"/>
          <p:cNvSpPr txBox="1">
            <a:spLocks noGrp="1"/>
          </p:cNvSpPr>
          <p:nvPr>
            <p:ph type="body" idx="2"/>
          </p:nvPr>
        </p:nvSpPr>
        <p:spPr>
          <a:xfrm>
            <a:off x="410135" y="1216959"/>
            <a:ext cx="5109883" cy="34986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imulation-driven design process 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ombined CFD and FEA analysis </a:t>
            </a:r>
            <a:endParaRPr lang="en-NZ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NZ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Solidworks</a:t>
            </a: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is used for the analysis</a:t>
            </a: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428" name="Google Shape;428;p40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 Validation</a:t>
            </a:r>
            <a:endParaRPr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0566511-A7A2-4B29-8B63-61D8B978C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494" y="1042147"/>
            <a:ext cx="3173506" cy="39467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325D80-04F9-45F7-B2B2-57C887EFC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9" y="1147932"/>
            <a:ext cx="4226803" cy="36526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Temperature distribution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emperature gradient</a:t>
            </a:r>
            <a:endParaRPr lang="en-NZ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eat exchange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ED7BD3-7836-4CCE-A04B-75723F3A9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Analysis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56484F-7620-4A53-BFCF-591685250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846961"/>
              </p:ext>
            </p:extLst>
          </p:nvPr>
        </p:nvGraphicFramePr>
        <p:xfrm>
          <a:off x="416859" y="1147933"/>
          <a:ext cx="3496236" cy="2291718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1748118">
                  <a:extLst>
                    <a:ext uri="{9D8B030D-6E8A-4147-A177-3AD203B41FA5}">
                      <a16:colId xmlns:a16="http://schemas.microsoft.com/office/drawing/2014/main" val="2232199370"/>
                    </a:ext>
                  </a:extLst>
                </a:gridCol>
                <a:gridCol w="1748118">
                  <a:extLst>
                    <a:ext uri="{9D8B030D-6E8A-4147-A177-3AD203B41FA5}">
                      <a16:colId xmlns:a16="http://schemas.microsoft.com/office/drawing/2014/main" val="2675180655"/>
                    </a:ext>
                  </a:extLst>
                </a:gridCol>
              </a:tblGrid>
              <a:tr h="21636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 dirty="0">
                          <a:effectLst/>
                        </a:rPr>
                        <a:t>WIZARD SETUP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117592"/>
                  </a:ext>
                </a:extLst>
              </a:tr>
              <a:tr h="2163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Unit system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SI(m-kg-s)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9337027"/>
                  </a:ext>
                </a:extLst>
              </a:tr>
              <a:tr h="7012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Analysis Type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Thermal analysis by conduction and convection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2348643"/>
                  </a:ext>
                </a:extLst>
              </a:tr>
              <a:tr h="2163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Fluid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Air at 10°C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8441083"/>
                  </a:ext>
                </a:extLst>
              </a:tr>
              <a:tr h="458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Velocity of wind in X direction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40 m/s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2342100"/>
                  </a:ext>
                </a:extLst>
              </a:tr>
              <a:tr h="2163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Pressure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101325 pa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963303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BB7ECA5-8D7F-40A5-82AF-2783172E09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5197" y="3439651"/>
            <a:ext cx="2375535" cy="1426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5FE554-A967-4451-A692-1ED1C52A92E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20732" y="3448165"/>
            <a:ext cx="1676400" cy="146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4571999" y="1203512"/>
            <a:ext cx="4208929" cy="3482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N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well-engineered solar roof tiles mounting system is presented here by eliminating the drawbacks of the solar roof. The innovative design presented here is easy to install and can accommodate a range of solar tiles manufactured by leading manufacturers. The design also solves the overheating of the solar tiles, roof leaking issues, tilting of the tiles, and corrosion of mounting units.</a:t>
            </a:r>
          </a:p>
        </p:txBody>
      </p:sp>
      <p:sp>
        <p:nvSpPr>
          <p:cNvPr id="193" name="Google Shape;193;p28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Abstract</a:t>
            </a:r>
            <a:endParaRPr dirty="0"/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8D6ACEA-09FB-4F24-8029-59FF852D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71" y="1089212"/>
            <a:ext cx="3872753" cy="38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95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402C-9224-4EDC-AD7F-5367BE18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analysis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EFDEB-EE33-4AC3-9E0A-05802CFF0BB4}"/>
              </a:ext>
            </a:extLst>
          </p:cNvPr>
          <p:cNvPicPr/>
          <p:nvPr/>
        </p:nvPicPr>
        <p:blipFill rotWithShape="1">
          <a:blip r:embed="rId2"/>
          <a:srcRect t="11545" b="10477"/>
          <a:stretch/>
        </p:blipFill>
        <p:spPr bwMode="auto">
          <a:xfrm>
            <a:off x="213622" y="1381311"/>
            <a:ext cx="3813773" cy="3150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E5F3E5-A49F-4398-A636-214186489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370301"/>
              </p:ext>
            </p:extLst>
          </p:nvPr>
        </p:nvGraphicFramePr>
        <p:xfrm>
          <a:off x="4161865" y="14959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919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E4C68-26FC-4D33-B382-91F6A206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9" y="1199720"/>
            <a:ext cx="4188759" cy="3580709"/>
          </a:xfrm>
        </p:spPr>
        <p:txBody>
          <a:bodyPr/>
          <a:lstStyle/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aximum pressure is 102429 pa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2CFDB5-6307-4166-A0BB-097901B1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distribution plot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4C49F-224F-4010-A5EE-893D4445B7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6386" y="1199720"/>
            <a:ext cx="4035649" cy="34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1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C635F0-1FB1-4C7C-B26A-9FA92E136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264024"/>
            <a:ext cx="4202206" cy="3536576"/>
          </a:xfrm>
        </p:spPr>
        <p:txBody>
          <a:bodyPr/>
          <a:lstStyle/>
          <a:p>
            <a:pPr algn="just"/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Von mises stress determines if the given material will yield or fracture</a:t>
            </a:r>
          </a:p>
          <a:p>
            <a:pPr algn="just"/>
            <a:r>
              <a:rPr lang="en-N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N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aximum obtained von mises stress plot value is 40.557 Mpa</a:t>
            </a:r>
          </a:p>
          <a:p>
            <a:pPr algn="just"/>
            <a:r>
              <a:rPr lang="en-US" dirty="0"/>
              <a:t>Obtained value is less than the yield strength of the materials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359B6E-2AC8-4512-BF57-FE5D1C5E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Von mises stress plot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6F298-BF27-4025-92B2-AF84B488D6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1142999"/>
            <a:ext cx="4397188" cy="38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81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59D6A9-639B-401D-9762-7B2D6FAA4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9" y="1290918"/>
            <a:ext cx="4183567" cy="3523129"/>
          </a:xfrm>
        </p:spPr>
        <p:txBody>
          <a:bodyPr/>
          <a:lstStyle/>
          <a:p>
            <a:r>
              <a:rPr lang="en-US" dirty="0"/>
              <a:t>FOS is the ratio of allowable stress to the actual stress</a:t>
            </a:r>
          </a:p>
          <a:p>
            <a:r>
              <a:rPr lang="en-US" dirty="0"/>
              <a:t>FOS greater than 1 signifies stress is at permissible limit.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FE4957-64B7-4A89-80E4-A3D795FA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of safety plot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DE52BD8-954B-493A-8E09-9D92AA461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7" y="1143910"/>
            <a:ext cx="4052887" cy="36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00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A1B6-9746-40B4-BB52-C3FB66DC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</a:t>
            </a:r>
          </a:p>
        </p:txBody>
      </p:sp>
    </p:spTree>
    <p:extLst>
      <p:ext uri="{BB962C8B-B14F-4D97-AF65-F5344CB8AC3E}">
        <p14:creationId xmlns:p14="http://schemas.microsoft.com/office/powerpoint/2010/main" val="2835635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073435-9EBE-47AC-82A5-A6114D7F8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9" y="1203512"/>
            <a:ext cx="4208929" cy="3597088"/>
          </a:xfrm>
        </p:spPr>
        <p:txBody>
          <a:bodyPr/>
          <a:lstStyle/>
          <a:p>
            <a:pPr marL="469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800" dirty="0"/>
              <a:t>Laser Cutting</a:t>
            </a:r>
          </a:p>
          <a:p>
            <a:pPr marL="469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800" dirty="0"/>
              <a:t>Bending</a:t>
            </a:r>
          </a:p>
          <a:p>
            <a:pPr marL="469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800" dirty="0"/>
              <a:t>Countersunk</a:t>
            </a:r>
          </a:p>
          <a:p>
            <a:pPr marL="469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800" dirty="0"/>
              <a:t>Welding </a:t>
            </a:r>
          </a:p>
          <a:p>
            <a:pPr marL="469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800" dirty="0"/>
              <a:t>Tapping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9D6ECA-346B-4710-9404-E53154FE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</a:t>
            </a:r>
          </a:p>
        </p:txBody>
      </p:sp>
    </p:spTree>
    <p:extLst>
      <p:ext uri="{BB962C8B-B14F-4D97-AF65-F5344CB8AC3E}">
        <p14:creationId xmlns:p14="http://schemas.microsoft.com/office/powerpoint/2010/main" val="3865635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9CA541-C356-4F10-8420-17B560515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270747"/>
            <a:ext cx="4202206" cy="3543300"/>
          </a:xfrm>
        </p:spPr>
        <p:txBody>
          <a:bodyPr/>
          <a:lstStyle/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ut metals more precisely </a:t>
            </a:r>
          </a:p>
          <a:p>
            <a:pPr marL="127000" indent="0">
              <a:buNone/>
            </a:pPr>
            <a:endParaRPr lang="en-NZ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270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0DFFA6-C636-4DD7-8081-08A0439B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Cutting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E1DE15C-316C-44EA-8DF8-E8E720600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82" y="1190064"/>
            <a:ext cx="4130488" cy="336512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08F4534-395A-4888-AEFC-CA0325578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3588"/>
              </p:ext>
            </p:extLst>
          </p:nvPr>
        </p:nvGraphicFramePr>
        <p:xfrm>
          <a:off x="4630410" y="1960445"/>
          <a:ext cx="3816350" cy="2342612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54296451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506999191"/>
                    </a:ext>
                  </a:extLst>
                </a:gridCol>
              </a:tblGrid>
              <a:tr h="585653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272163"/>
                  </a:ext>
                </a:extLst>
              </a:tr>
              <a:tr h="5856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Machine Make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Trumpf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9787850"/>
                  </a:ext>
                </a:extLst>
              </a:tr>
              <a:tr h="5856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Laser source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1000W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456754"/>
                  </a:ext>
                </a:extLst>
              </a:tr>
              <a:tr h="5856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Nozzle diameter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1.5 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5390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573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B7E7B195-1337-493F-BC6B-73E88904D3F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571999" y="1230406"/>
                <a:ext cx="4188759" cy="3579158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Total of five 90 degree bends</a:t>
                </a:r>
              </a:p>
              <a:p>
                <a:pPr>
                  <a:lnSpc>
                    <a:spcPct val="150000"/>
                  </a:lnSpc>
                </a:pPr>
                <a:r>
                  <a:rPr lang="en-NZ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NZ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en-NZ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𝟏𝟖𝟎</m:t>
                        </m:r>
                      </m:den>
                    </m:f>
                    <m:r>
                      <a:rPr lang="en-NZ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NZ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𝑩𝒆𝒏𝒅</m:t>
                    </m:r>
                    <m:r>
                      <a:rPr lang="en-NZ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NZ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𝑨𝒏𝒈𝒍𝒆</m:t>
                    </m:r>
                    <m:d>
                      <m:dPr>
                        <m:ctrlPr>
                          <a:rPr lang="en-NZ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NZ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𝑰𝑹</m:t>
                        </m:r>
                        <m:r>
                          <a:rPr lang="en-NZ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NZ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en-NZ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NZ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𝑴𝑻</m:t>
                        </m:r>
                      </m:e>
                    </m:d>
                  </m:oMath>
                </a14:m>
                <a:endParaRPr lang="en-US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B7E7B195-1337-493F-BC6B-73E88904D3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1999" y="1230406"/>
                <a:ext cx="4188759" cy="357915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1F09ACD-87F0-4788-9730-51F4F9AE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6DB4D-E817-4346-A1C4-56E3AE0B5E1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4" y="1005840"/>
            <a:ext cx="1987200" cy="1565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A05B74-C285-485D-8062-D1B12646F1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337099" y="1015559"/>
            <a:ext cx="1939066" cy="1630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DC436-FFFD-403D-8761-CF8E1465F2D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664"/>
            <a:ext cx="2280794" cy="186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09A22-9DF8-424F-AB0E-4D794A4707F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337099" y="2737408"/>
            <a:ext cx="1939066" cy="207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2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81C3A6-0CBE-4982-82A1-F44040C9D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9" y="1223682"/>
            <a:ext cx="4215653" cy="3642617"/>
          </a:xfrm>
        </p:spPr>
        <p:txBody>
          <a:bodyPr/>
          <a:lstStyle/>
          <a:p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thoroughly flush with the top surface to avoid any interference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  <a:p>
            <a:pPr marL="127000" indent="0">
              <a:buNone/>
            </a:pPr>
            <a:endParaRPr lang="en-US" dirty="0"/>
          </a:p>
          <a:p>
            <a:pPr marL="1270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2A1942-2615-4AE9-9DF6-E7300FFA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Countersunk for link channel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D8FB9-AC85-408E-B80E-F9F40373F7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6135" y="1677259"/>
            <a:ext cx="3937000" cy="243208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410E06-07C9-4F20-8C77-5A8BF620A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21971"/>
              </p:ext>
            </p:extLst>
          </p:nvPr>
        </p:nvGraphicFramePr>
        <p:xfrm>
          <a:off x="4961964" y="2571750"/>
          <a:ext cx="3583642" cy="2014660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1791821">
                  <a:extLst>
                    <a:ext uri="{9D8B030D-6E8A-4147-A177-3AD203B41FA5}">
                      <a16:colId xmlns:a16="http://schemas.microsoft.com/office/drawing/2014/main" val="2922448685"/>
                    </a:ext>
                  </a:extLst>
                </a:gridCol>
                <a:gridCol w="1791821">
                  <a:extLst>
                    <a:ext uri="{9D8B030D-6E8A-4147-A177-3AD203B41FA5}">
                      <a16:colId xmlns:a16="http://schemas.microsoft.com/office/drawing/2014/main" val="2100010092"/>
                    </a:ext>
                  </a:extLst>
                </a:gridCol>
              </a:tblGrid>
              <a:tr h="402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>
                          <a:effectLst/>
                        </a:rPr>
                        <a:t>Parameters used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 dirty="0">
                          <a:effectLst/>
                        </a:rPr>
                        <a:t>M3 Type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0041165"/>
                  </a:ext>
                </a:extLst>
              </a:tr>
              <a:tr h="40293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Relief hole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3.5mm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092338"/>
                  </a:ext>
                </a:extLst>
              </a:tr>
              <a:tr h="40293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A maximum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6.7 mm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5415483"/>
                  </a:ext>
                </a:extLst>
              </a:tr>
              <a:tr h="40293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B minimum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5.8 mm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5454742"/>
                  </a:ext>
                </a:extLst>
              </a:tr>
              <a:tr h="40293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Head depth 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1.8 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853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714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60F3-FBAD-4B80-BB3E-D46FB97A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Welding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111EEF-3F18-493F-A3D2-9D12AC6C8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462596"/>
              </p:ext>
            </p:extLst>
          </p:nvPr>
        </p:nvGraphicFramePr>
        <p:xfrm>
          <a:off x="954742" y="3207123"/>
          <a:ext cx="6797946" cy="1390714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762597">
                  <a:extLst>
                    <a:ext uri="{9D8B030D-6E8A-4147-A177-3AD203B41FA5}">
                      <a16:colId xmlns:a16="http://schemas.microsoft.com/office/drawing/2014/main" val="2821089616"/>
                    </a:ext>
                  </a:extLst>
                </a:gridCol>
                <a:gridCol w="784406">
                  <a:extLst>
                    <a:ext uri="{9D8B030D-6E8A-4147-A177-3AD203B41FA5}">
                      <a16:colId xmlns:a16="http://schemas.microsoft.com/office/drawing/2014/main" val="146984408"/>
                    </a:ext>
                  </a:extLst>
                </a:gridCol>
                <a:gridCol w="720433">
                  <a:extLst>
                    <a:ext uri="{9D8B030D-6E8A-4147-A177-3AD203B41FA5}">
                      <a16:colId xmlns:a16="http://schemas.microsoft.com/office/drawing/2014/main" val="39088411"/>
                    </a:ext>
                  </a:extLst>
                </a:gridCol>
                <a:gridCol w="828752">
                  <a:extLst>
                    <a:ext uri="{9D8B030D-6E8A-4147-A177-3AD203B41FA5}">
                      <a16:colId xmlns:a16="http://schemas.microsoft.com/office/drawing/2014/main" val="2372838537"/>
                    </a:ext>
                  </a:extLst>
                </a:gridCol>
                <a:gridCol w="786587">
                  <a:extLst>
                    <a:ext uri="{9D8B030D-6E8A-4147-A177-3AD203B41FA5}">
                      <a16:colId xmlns:a16="http://schemas.microsoft.com/office/drawing/2014/main" val="2250119170"/>
                    </a:ext>
                  </a:extLst>
                </a:gridCol>
                <a:gridCol w="748058">
                  <a:extLst>
                    <a:ext uri="{9D8B030D-6E8A-4147-A177-3AD203B41FA5}">
                      <a16:colId xmlns:a16="http://schemas.microsoft.com/office/drawing/2014/main" val="1259272274"/>
                    </a:ext>
                  </a:extLst>
                </a:gridCol>
                <a:gridCol w="930528">
                  <a:extLst>
                    <a:ext uri="{9D8B030D-6E8A-4147-A177-3AD203B41FA5}">
                      <a16:colId xmlns:a16="http://schemas.microsoft.com/office/drawing/2014/main" val="3891356505"/>
                    </a:ext>
                  </a:extLst>
                </a:gridCol>
                <a:gridCol w="1236585">
                  <a:extLst>
                    <a:ext uri="{9D8B030D-6E8A-4147-A177-3AD203B41FA5}">
                      <a16:colId xmlns:a16="http://schemas.microsoft.com/office/drawing/2014/main" val="582539550"/>
                    </a:ext>
                  </a:extLst>
                </a:gridCol>
              </a:tblGrid>
              <a:tr h="695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Material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Material thickness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Polarity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Amperage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Tungsten Diameter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Filler Material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Gas flow rate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Type of gas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5124815"/>
                  </a:ext>
                </a:extLst>
              </a:tr>
              <a:tr h="695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Stainless steel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3/32’’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DC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80-120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1/16’’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SS316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Argon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8832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93217E1-FFCF-449D-94A0-4FABA249D397}"/>
              </a:ext>
            </a:extLst>
          </p:cNvPr>
          <p:cNvSpPr txBox="1"/>
          <p:nvPr/>
        </p:nvSpPr>
        <p:spPr>
          <a:xfrm>
            <a:off x="860612" y="1391771"/>
            <a:ext cx="388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Tungsten inert gas welding (TIG welding)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7165EF-06F9-4F54-A34A-0FE62C52D6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0848" y="852792"/>
            <a:ext cx="1949824" cy="2758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35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>
            <a:spLocks noGrp="1"/>
          </p:cNvSpPr>
          <p:nvPr>
            <p:ph type="title"/>
          </p:nvPr>
        </p:nvSpPr>
        <p:spPr>
          <a:xfrm>
            <a:off x="974912" y="1747557"/>
            <a:ext cx="3207123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Over heating of solar tiles</a:t>
            </a:r>
            <a:br>
              <a:rPr lang="en-US" sz="1800" dirty="0"/>
            </a:b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8EFD7-DC14-43F0-9729-DF42BEBECA8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" dirty="0"/>
              <a:t>Current Issues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60F790-BBF4-4633-8BCB-ACCA0780FD8F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502853" y="4126615"/>
            <a:ext cx="2334000" cy="423600"/>
          </a:xfrm>
        </p:spPr>
        <p:txBody>
          <a:bodyPr/>
          <a:lstStyle/>
          <a:p>
            <a:pPr marL="342900" indent="-342900">
              <a:buFont typeface="+mj-lt"/>
              <a:buAutoNum type="arabicPeriod" startAt="2"/>
            </a:pPr>
            <a:r>
              <a:rPr lang="en-US" sz="1800" dirty="0"/>
              <a:t>Corrosion</a:t>
            </a:r>
            <a:br>
              <a:rPr lang="en-US" sz="1800" dirty="0"/>
            </a:b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89946E4-989A-4281-9EB1-FAA6A97B69C3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5546913" y="1879716"/>
            <a:ext cx="2883629" cy="423600"/>
          </a:xfrm>
        </p:spPr>
        <p:txBody>
          <a:bodyPr/>
          <a:lstStyle/>
          <a:p>
            <a:pPr marL="342900" indent="-342900">
              <a:buFont typeface="+mj-lt"/>
              <a:buAutoNum type="arabicPeriod" startAt="3"/>
            </a:pPr>
            <a:r>
              <a:rPr lang="en-US" sz="1800" dirty="0">
                <a:solidFill>
                  <a:schemeClr val="lt1"/>
                </a:solidFill>
              </a:rPr>
              <a:t>Structural damage</a:t>
            </a:r>
            <a:br>
              <a:rPr lang="en-US" sz="1800" dirty="0">
                <a:solidFill>
                  <a:schemeClr val="lt1"/>
                </a:solidFill>
              </a:rPr>
            </a:b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F0FF570-482B-4AF2-AF79-6C72791F6E0F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5894835" y="3914815"/>
            <a:ext cx="2334000" cy="423600"/>
          </a:xfrm>
        </p:spPr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en-US" sz="1800" dirty="0">
                <a:solidFill>
                  <a:schemeClr val="lt1"/>
                </a:solidFill>
              </a:rPr>
              <a:t>Roof leakage</a:t>
            </a:r>
            <a:br>
              <a:rPr lang="en-US" sz="1800" dirty="0">
                <a:solidFill>
                  <a:schemeClr val="lt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C8C7C3-7B4E-4B96-BAC0-F49B34905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196788"/>
            <a:ext cx="4202206" cy="3597088"/>
          </a:xfrm>
        </p:spPr>
        <p:txBody>
          <a:bodyPr/>
          <a:lstStyle/>
          <a:p>
            <a:r>
              <a:rPr lang="en-US" dirty="0"/>
              <a:t>Battens are drilled and tapped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9141AA-00A5-4191-848C-DD6C5FE1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Drilling and Tapping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787E69-9891-4BA1-B600-179513D9E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954947"/>
              </p:ext>
            </p:extLst>
          </p:nvPr>
        </p:nvGraphicFramePr>
        <p:xfrm>
          <a:off x="154641" y="1674160"/>
          <a:ext cx="4027394" cy="1827644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1342316">
                  <a:extLst>
                    <a:ext uri="{9D8B030D-6E8A-4147-A177-3AD203B41FA5}">
                      <a16:colId xmlns:a16="http://schemas.microsoft.com/office/drawing/2014/main" val="1999202394"/>
                    </a:ext>
                  </a:extLst>
                </a:gridCol>
                <a:gridCol w="1342316">
                  <a:extLst>
                    <a:ext uri="{9D8B030D-6E8A-4147-A177-3AD203B41FA5}">
                      <a16:colId xmlns:a16="http://schemas.microsoft.com/office/drawing/2014/main" val="634417928"/>
                    </a:ext>
                  </a:extLst>
                </a:gridCol>
                <a:gridCol w="1342762">
                  <a:extLst>
                    <a:ext uri="{9D8B030D-6E8A-4147-A177-3AD203B41FA5}">
                      <a16:colId xmlns:a16="http://schemas.microsoft.com/office/drawing/2014/main" val="1375587133"/>
                    </a:ext>
                  </a:extLst>
                </a:gridCol>
              </a:tblGrid>
              <a:tr h="44353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Tap chart -Metric thread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809023"/>
                  </a:ext>
                </a:extLst>
              </a:tr>
              <a:tr h="940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Tap size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Basic major dia (mm)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Drill size (mm)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8921662"/>
                  </a:ext>
                </a:extLst>
              </a:tr>
              <a:tr h="44353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M3 X 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3mm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2.5mm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254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920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8308FF2-A185-469F-8AF0-332111FF1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74" y="833718"/>
            <a:ext cx="7272452" cy="430978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E8DA996-900A-4590-BFE8-183054F7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Stages</a:t>
            </a:r>
          </a:p>
        </p:txBody>
      </p:sp>
    </p:spTree>
    <p:extLst>
      <p:ext uri="{BB962C8B-B14F-4D97-AF65-F5344CB8AC3E}">
        <p14:creationId xmlns:p14="http://schemas.microsoft.com/office/powerpoint/2010/main" val="2050582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92DC-7E20-4A20-A97A-DEA94490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Components and connections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699403-6A6D-4621-92E8-396CD3257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954090"/>
              </p:ext>
            </p:extLst>
          </p:nvPr>
        </p:nvGraphicFramePr>
        <p:xfrm>
          <a:off x="450475" y="1518347"/>
          <a:ext cx="8142194" cy="3347951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1127571">
                  <a:extLst>
                    <a:ext uri="{9D8B030D-6E8A-4147-A177-3AD203B41FA5}">
                      <a16:colId xmlns:a16="http://schemas.microsoft.com/office/drawing/2014/main" val="2616930850"/>
                    </a:ext>
                  </a:extLst>
                </a:gridCol>
                <a:gridCol w="2505223">
                  <a:extLst>
                    <a:ext uri="{9D8B030D-6E8A-4147-A177-3AD203B41FA5}">
                      <a16:colId xmlns:a16="http://schemas.microsoft.com/office/drawing/2014/main" val="3275913112"/>
                    </a:ext>
                  </a:extLst>
                </a:gridCol>
                <a:gridCol w="1754097">
                  <a:extLst>
                    <a:ext uri="{9D8B030D-6E8A-4147-A177-3AD203B41FA5}">
                      <a16:colId xmlns:a16="http://schemas.microsoft.com/office/drawing/2014/main" val="2737136979"/>
                    </a:ext>
                  </a:extLst>
                </a:gridCol>
                <a:gridCol w="2755303">
                  <a:extLst>
                    <a:ext uri="{9D8B030D-6E8A-4147-A177-3AD203B41FA5}">
                      <a16:colId xmlns:a16="http://schemas.microsoft.com/office/drawing/2014/main" val="2381701769"/>
                    </a:ext>
                  </a:extLst>
                </a:gridCol>
              </a:tblGrid>
              <a:tr h="516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 dirty="0">
                          <a:effectLst/>
                        </a:rPr>
                        <a:t>Name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 dirty="0">
                          <a:effectLst/>
                        </a:rPr>
                        <a:t>Image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 dirty="0">
                          <a:effectLst/>
                        </a:rPr>
                        <a:t>Specification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b="1" dirty="0">
                          <a:effectLst/>
                        </a:rPr>
                        <a:t>Function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1685629"/>
                  </a:ext>
                </a:extLst>
              </a:tr>
              <a:tr h="283149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Charge Controller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10A Max Solar input: &lt;10mA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Operating temperature: 35~60 degree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The solar charge controller controls the energy emerging from the Photovoltaic array and transfer it directly to the batteries as a Direct Current-coupled system.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84235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EE6DA43-22AE-41E6-BBD0-D0D96B7C5B2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22037" r="15561"/>
          <a:stretch/>
        </p:blipFill>
        <p:spPr bwMode="auto">
          <a:xfrm>
            <a:off x="1667436" y="2404314"/>
            <a:ext cx="2299446" cy="1986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5525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8E60-4877-486A-A2C5-D2501C07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components and connections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7EBA5A-62A0-43CC-969D-06431C1E9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24113"/>
              </p:ext>
            </p:extLst>
          </p:nvPr>
        </p:nvGraphicFramePr>
        <p:xfrm>
          <a:off x="221876" y="1042147"/>
          <a:ext cx="8760759" cy="3913093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1213234">
                  <a:extLst>
                    <a:ext uri="{9D8B030D-6E8A-4147-A177-3AD203B41FA5}">
                      <a16:colId xmlns:a16="http://schemas.microsoft.com/office/drawing/2014/main" val="3473161923"/>
                    </a:ext>
                  </a:extLst>
                </a:gridCol>
                <a:gridCol w="2695545">
                  <a:extLst>
                    <a:ext uri="{9D8B030D-6E8A-4147-A177-3AD203B41FA5}">
                      <a16:colId xmlns:a16="http://schemas.microsoft.com/office/drawing/2014/main" val="1556278680"/>
                    </a:ext>
                  </a:extLst>
                </a:gridCol>
                <a:gridCol w="1887357">
                  <a:extLst>
                    <a:ext uri="{9D8B030D-6E8A-4147-A177-3AD203B41FA5}">
                      <a16:colId xmlns:a16="http://schemas.microsoft.com/office/drawing/2014/main" val="1860470978"/>
                    </a:ext>
                  </a:extLst>
                </a:gridCol>
                <a:gridCol w="2964623">
                  <a:extLst>
                    <a:ext uri="{9D8B030D-6E8A-4147-A177-3AD203B41FA5}">
                      <a16:colId xmlns:a16="http://schemas.microsoft.com/office/drawing/2014/main" val="415868830"/>
                    </a:ext>
                  </a:extLst>
                </a:gridCol>
              </a:tblGrid>
              <a:tr h="166817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Battery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12V 12AH/20HR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The battery here stores the energy generated by the solar panels for later use.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0477343"/>
                  </a:ext>
                </a:extLst>
              </a:tr>
              <a:tr h="224492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Inverter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300W DC-AC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The inverter converts direct current (DC) power generated by solar panels to alternate current (AC).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007352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8F9012E-81E9-48A0-A4F4-B65F834C8EC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6192" b="10567"/>
          <a:stretch/>
        </p:blipFill>
        <p:spPr bwMode="auto">
          <a:xfrm>
            <a:off x="1870130" y="1207061"/>
            <a:ext cx="1759585" cy="1263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B79D27-E6FD-43C3-BF3F-E78438AC3DB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8389" r="7919" b="7024"/>
          <a:stretch/>
        </p:blipFill>
        <p:spPr bwMode="auto">
          <a:xfrm>
            <a:off x="1962205" y="3139888"/>
            <a:ext cx="1667510" cy="1146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0721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9"/>
          <p:cNvSpPr txBox="1">
            <a:spLocks noGrp="1"/>
          </p:cNvSpPr>
          <p:nvPr>
            <p:ph type="title"/>
          </p:nvPr>
        </p:nvSpPr>
        <p:spPr>
          <a:xfrm>
            <a:off x="1317750" y="931500"/>
            <a:ext cx="6508500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Testing</a:t>
            </a:r>
            <a:endParaRPr dirty="0"/>
          </a:p>
        </p:txBody>
      </p:sp>
      <p:sp>
        <p:nvSpPr>
          <p:cNvPr id="421" name="Google Shape;421;p39"/>
          <p:cNvSpPr txBox="1">
            <a:spLocks noGrp="1"/>
          </p:cNvSpPr>
          <p:nvPr>
            <p:ph type="body" idx="1"/>
          </p:nvPr>
        </p:nvSpPr>
        <p:spPr>
          <a:xfrm>
            <a:off x="389965" y="3793594"/>
            <a:ext cx="8451476" cy="836811"/>
          </a:xfrm>
          <a:prstGeom prst="rect">
            <a:avLst/>
          </a:prstGeom>
        </p:spPr>
        <p:txBody>
          <a:bodyPr spcFirstLastPara="1" wrap="square" lIns="91425" tIns="91425" rIns="91425" bIns="91425" numCol="3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" dirty="0"/>
              <a:t>Temperature difference</a:t>
            </a: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" dirty="0"/>
              <a:t>Solar Output</a:t>
            </a: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" dirty="0"/>
              <a:t>Water leakage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4676-7CCA-489C-9B42-BD2F7E42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difference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F3BF42-484E-4914-9ADF-CD8A10822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755440"/>
              </p:ext>
            </p:extLst>
          </p:nvPr>
        </p:nvGraphicFramePr>
        <p:xfrm>
          <a:off x="262219" y="1048871"/>
          <a:ext cx="8458200" cy="3966882"/>
        </p:xfrm>
        <a:graphic>
          <a:graphicData uri="http://schemas.openxmlformats.org/drawingml/2006/table">
            <a:tbl>
              <a:tblPr firstRow="1" firstCol="1" bandRow="1">
                <a:tableStyleId>{CDD9C787-10F6-43F2-9891-E94220B3897C}</a:tableStyleId>
              </a:tblPr>
              <a:tblGrid>
                <a:gridCol w="1293277">
                  <a:extLst>
                    <a:ext uri="{9D8B030D-6E8A-4147-A177-3AD203B41FA5}">
                      <a16:colId xmlns:a16="http://schemas.microsoft.com/office/drawing/2014/main" val="2116002763"/>
                    </a:ext>
                  </a:extLst>
                </a:gridCol>
                <a:gridCol w="4070320">
                  <a:extLst>
                    <a:ext uri="{9D8B030D-6E8A-4147-A177-3AD203B41FA5}">
                      <a16:colId xmlns:a16="http://schemas.microsoft.com/office/drawing/2014/main" val="4289149006"/>
                    </a:ext>
                  </a:extLst>
                </a:gridCol>
                <a:gridCol w="3094603">
                  <a:extLst>
                    <a:ext uri="{9D8B030D-6E8A-4147-A177-3AD203B41FA5}">
                      <a16:colId xmlns:a16="http://schemas.microsoft.com/office/drawing/2014/main" val="4033603174"/>
                    </a:ext>
                  </a:extLst>
                </a:gridCol>
              </a:tblGrid>
              <a:tr h="330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Name of Component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Images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Maximum Temperature in °C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extLst>
                  <a:ext uri="{0D108BD9-81ED-4DB2-BD59-A6C34878D82A}">
                    <a16:rowId xmlns:a16="http://schemas.microsoft.com/office/drawing/2014/main" val="2070616060"/>
                  </a:ext>
                </a:extLst>
              </a:tr>
              <a:tr h="10463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dirty="0">
                          <a:effectLst/>
                        </a:rPr>
                        <a:t>Solar Tiles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Maximum recorded temperature: 42.6°C</a:t>
                      </a:r>
                      <a:endParaRPr lang="en-US" sz="80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extLst>
                  <a:ext uri="{0D108BD9-81ED-4DB2-BD59-A6C34878D82A}">
                    <a16:rowId xmlns:a16="http://schemas.microsoft.com/office/drawing/2014/main" val="504254445"/>
                  </a:ext>
                </a:extLst>
              </a:tr>
              <a:tr h="15213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dirty="0">
                          <a:effectLst/>
                        </a:rPr>
                        <a:t>Link channels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Maximum recorded temperature: 34.7°C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extLst>
                  <a:ext uri="{0D108BD9-81ED-4DB2-BD59-A6C34878D82A}">
                    <a16:rowId xmlns:a16="http://schemas.microsoft.com/office/drawing/2014/main" val="3951834724"/>
                  </a:ext>
                </a:extLst>
              </a:tr>
              <a:tr h="10690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>
                          <a:effectLst/>
                        </a:rPr>
                        <a:t>Battens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dirty="0">
                          <a:effectLst/>
                        </a:rPr>
                        <a:t>Maximum recorded temperature: Lower than 30°C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9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136" marR="52136" marT="0" marB="0"/>
                </a:tc>
                <a:extLst>
                  <a:ext uri="{0D108BD9-81ED-4DB2-BD59-A6C34878D82A}">
                    <a16:rowId xmlns:a16="http://schemas.microsoft.com/office/drawing/2014/main" val="143664619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E8812BA-45D7-4CE5-A441-4ED3684152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17" y="1485899"/>
            <a:ext cx="2653142" cy="75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869FB-3026-4130-BA2B-F66785D9C28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89059" y="1875510"/>
            <a:ext cx="1260662" cy="265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4F7224-8D5D-45AA-A5B2-75EE2DA1DD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16" y="4031382"/>
            <a:ext cx="2653141" cy="917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908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CA26B9-84E7-4F12-B2C0-4A5FA4676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9" y="1237129"/>
            <a:ext cx="4265277" cy="3629170"/>
          </a:xfrm>
        </p:spPr>
        <p:txBody>
          <a:bodyPr/>
          <a:lstStyle/>
          <a:p>
            <a:r>
              <a:rPr lang="en-US" dirty="0"/>
              <a:t>Output from solar cells is determined by the amount of sunlight it is exposed.</a:t>
            </a:r>
          </a:p>
          <a:p>
            <a:r>
              <a:rPr lang="en-US" dirty="0"/>
              <a:t>Climate and location also plays an important role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A5C3D2-62AE-4392-9D5E-0AD3E50F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Output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86B58-766F-47F1-B137-4A22A254493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r="18348"/>
          <a:stretch/>
        </p:blipFill>
        <p:spPr bwMode="auto">
          <a:xfrm>
            <a:off x="306723" y="1396682"/>
            <a:ext cx="3754289" cy="3121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5489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C8CE2D-AC3B-49D5-9E5C-AA9C9622E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257300"/>
            <a:ext cx="4195482" cy="3489512"/>
          </a:xfrm>
        </p:spPr>
        <p:txBody>
          <a:bodyPr/>
          <a:lstStyle/>
          <a:p>
            <a:r>
              <a:rPr lang="en-N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</a:t>
            </a:r>
            <a:r>
              <a:rPr lang="en-N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ater hits the tiles, the excess water flows into the link channel then out onto the tile below, keeping the roof and waterproofing membrane dry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DE7A66-182A-491E-BF43-B55D25C18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Leakage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467F5-0464-44FB-8B60-8A6FBABC39B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1" y="1112601"/>
            <a:ext cx="3765773" cy="172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A0F278-3946-4647-8ECF-35E32AF199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1" y="2897841"/>
            <a:ext cx="3765773" cy="2104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397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8E60-4877-486A-A2C5-D2501C07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DC787-6C34-4DE4-9554-3E820ED8D8D5}"/>
              </a:ext>
            </a:extLst>
          </p:cNvPr>
          <p:cNvSpPr txBox="1"/>
          <p:nvPr/>
        </p:nvSpPr>
        <p:spPr>
          <a:xfrm>
            <a:off x="705000" y="1343025"/>
            <a:ext cx="773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Actual dimensions of the existing solar tiles from leading companies like tesla is confidential.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93637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8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Conclusion</a:t>
            </a:r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CFACC8-9D2C-4E7A-A4FF-C979672085DF}"/>
              </a:ext>
            </a:extLst>
          </p:cNvPr>
          <p:cNvSpPr txBox="1"/>
          <p:nvPr/>
        </p:nvSpPr>
        <p:spPr>
          <a:xfrm>
            <a:off x="504592" y="1206189"/>
            <a:ext cx="7883912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NZ" sz="1600" b="1" dirty="0">
                <a:solidFill>
                  <a:schemeClr val="bg1"/>
                </a:solidFill>
              </a:rPr>
              <a:t>1</a:t>
            </a:r>
            <a:r>
              <a:rPr lang="en-NZ" sz="1600" dirty="0">
                <a:solidFill>
                  <a:schemeClr val="bg1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NZ" sz="1600" b="1" dirty="0">
                <a:solidFill>
                  <a:schemeClr val="bg1"/>
                </a:solidFill>
              </a:rPr>
              <a:t>2</a:t>
            </a:r>
            <a:r>
              <a:rPr lang="en-NZ" sz="1600" dirty="0">
                <a:solidFill>
                  <a:schemeClr val="bg1"/>
                </a:solidFill>
              </a:rPr>
              <a:t>. This design proved that heat generation is not transferred into the roof due thermal                 contact resistance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2A6FA8-842D-4C71-A4D6-3E927158190B}"/>
              </a:ext>
            </a:extLst>
          </p:cNvPr>
          <p:cNvSpPr txBox="1"/>
          <p:nvPr/>
        </p:nvSpPr>
        <p:spPr>
          <a:xfrm>
            <a:off x="504592" y="3364802"/>
            <a:ext cx="813481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NZ" sz="1600" b="1" dirty="0">
                <a:solidFill>
                  <a:schemeClr val="bg1"/>
                </a:solidFill>
              </a:rPr>
              <a:t>3</a:t>
            </a:r>
            <a:r>
              <a:rPr lang="en-NZ" sz="1600" dirty="0">
                <a:solidFill>
                  <a:schemeClr val="bg1"/>
                </a:solidFill>
              </a:rPr>
              <a:t>. Stainless-steel grade 316 is used for the fabrication of the link channel and battens                                 which contains molybdenum, which prevents corrosion.</a:t>
            </a:r>
          </a:p>
          <a:p>
            <a:pPr algn="just">
              <a:lnSpc>
                <a:spcPct val="150000"/>
              </a:lnSpc>
            </a:pPr>
            <a:r>
              <a:rPr lang="en-NZ" sz="1600" b="1" dirty="0">
                <a:solidFill>
                  <a:schemeClr val="bg1"/>
                </a:solidFill>
              </a:rPr>
              <a:t>4</a:t>
            </a:r>
            <a:r>
              <a:rPr lang="en-NZ" sz="1600" dirty="0">
                <a:solidFill>
                  <a:schemeClr val="bg1"/>
                </a:solidFill>
              </a:rPr>
              <a:t>. This design avoids tilting of tiles due to heavy wind(up to 50 m/s)</a:t>
            </a:r>
          </a:p>
          <a:p>
            <a:endParaRPr lang="en-N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107329-9E7C-4F26-B735-5CCB0C750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365" y="1317812"/>
            <a:ext cx="4020670" cy="3402106"/>
          </a:xfrm>
        </p:spPr>
        <p:txBody>
          <a:bodyPr/>
          <a:lstStyle/>
          <a:p>
            <a:r>
              <a:rPr lang="en-US" dirty="0"/>
              <a:t>Roof mounted solar tiles heats more than 60 degree Celsius.</a:t>
            </a:r>
          </a:p>
          <a:p>
            <a:r>
              <a:rPr lang="en-US" dirty="0"/>
              <a:t>Thus causing roof fires.</a:t>
            </a:r>
          </a:p>
          <a:p>
            <a:r>
              <a:rPr lang="en-US" dirty="0"/>
              <a:t>Unlike solar panels there is less air circulation between the tiles.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85D23E-3512-421A-867F-E9EB285CF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overheating issues of solar roof tiles and associated safety concerns</a:t>
            </a:r>
            <a:br>
              <a:rPr lang="en-N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/>
          </a:p>
        </p:txBody>
      </p:sp>
      <p:pic>
        <p:nvPicPr>
          <p:cNvPr id="11" name="Picture 10" descr="A picture containing outdoor, sitting&#10;&#10;Description automatically generated">
            <a:extLst>
              <a:ext uri="{FF2B5EF4-FFF2-40B4-BE49-F238E27FC236}">
                <a16:creationId xmlns:a16="http://schemas.microsoft.com/office/drawing/2014/main" id="{57F26273-E5EA-4FC2-9653-0AC4F4AFA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91" y="1171015"/>
            <a:ext cx="2865344" cy="1847850"/>
          </a:xfrm>
          <a:prstGeom prst="rect">
            <a:avLst/>
          </a:prstGeom>
        </p:spPr>
      </p:pic>
      <p:pic>
        <p:nvPicPr>
          <p:cNvPr id="13" name="Picture 12" descr="A picture containing outdoor, sitting, table, food&#10;&#10;Description automatically generated">
            <a:extLst>
              <a:ext uri="{FF2B5EF4-FFF2-40B4-BE49-F238E27FC236}">
                <a16:creationId xmlns:a16="http://schemas.microsoft.com/office/drawing/2014/main" id="{3E0C6926-7A5C-4717-8112-88FAA46C1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99547"/>
            <a:ext cx="2924735" cy="194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84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Recommendations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827C1-7174-4C3A-8F6F-53AB6A32D5E1}"/>
              </a:ext>
            </a:extLst>
          </p:cNvPr>
          <p:cNvSpPr txBox="1"/>
          <p:nvPr/>
        </p:nvSpPr>
        <p:spPr>
          <a:xfrm>
            <a:off x="705000" y="1471961"/>
            <a:ext cx="682207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NZ" sz="2000" b="1" dirty="0">
                <a:solidFill>
                  <a:schemeClr val="bg1"/>
                </a:solidFill>
              </a:rPr>
              <a:t>1. </a:t>
            </a:r>
            <a:r>
              <a:rPr lang="en-N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integrated solar tiles</a:t>
            </a:r>
          </a:p>
          <a:p>
            <a:pPr>
              <a:lnSpc>
                <a:spcPct val="200000"/>
              </a:lnSpc>
            </a:pPr>
            <a:endParaRPr lang="en-NZ" sz="2000" b="1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en-NZ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2.  </a:t>
            </a:r>
            <a:r>
              <a:rPr lang="en-NZ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Perforated vents covers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C04B1-AE2A-47CC-AA45-EA7FD109ED96}"/>
              </a:ext>
            </a:extLst>
          </p:cNvPr>
          <p:cNvPicPr/>
          <p:nvPr/>
        </p:nvPicPr>
        <p:blipFill rotWithShape="1">
          <a:blip r:embed="rId3"/>
          <a:srcRect l="15957" t="8517" r="18418" b="5462"/>
          <a:stretch/>
        </p:blipFill>
        <p:spPr bwMode="auto">
          <a:xfrm>
            <a:off x="4750808" y="2827031"/>
            <a:ext cx="3087471" cy="1636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248" name="Google Shape;248;p33"/>
          <p:cNvSpPr txBox="1">
            <a:spLocks noGrp="1"/>
          </p:cNvSpPr>
          <p:nvPr>
            <p:ph type="title" idx="4294967295"/>
          </p:nvPr>
        </p:nvSpPr>
        <p:spPr>
          <a:xfrm>
            <a:off x="793376" y="2319003"/>
            <a:ext cx="1688513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Semester 1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49" name="Google Shape;249;p33"/>
          <p:cNvSpPr txBox="1">
            <a:spLocks noGrp="1"/>
          </p:cNvSpPr>
          <p:nvPr>
            <p:ph type="title" idx="4294967295"/>
          </p:nvPr>
        </p:nvSpPr>
        <p:spPr>
          <a:xfrm>
            <a:off x="793376" y="3195382"/>
            <a:ext cx="1688513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Semester 2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50" name="Google Shape;250;p33"/>
          <p:cNvSpPr/>
          <p:nvPr/>
        </p:nvSpPr>
        <p:spPr>
          <a:xfrm>
            <a:off x="2843625" y="2319003"/>
            <a:ext cx="908317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Day 1</a:t>
            </a:r>
            <a:endParaRPr sz="1800" dirty="0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3" name="Google Shape;253;p33"/>
          <p:cNvSpPr/>
          <p:nvPr/>
        </p:nvSpPr>
        <p:spPr>
          <a:xfrm>
            <a:off x="4572001" y="2319003"/>
            <a:ext cx="1016252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Day 40</a:t>
            </a:r>
            <a:endParaRPr sz="1800" dirty="0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4" name="Google Shape;254;p33"/>
          <p:cNvSpPr/>
          <p:nvPr/>
        </p:nvSpPr>
        <p:spPr>
          <a:xfrm>
            <a:off x="5739526" y="2319003"/>
            <a:ext cx="878988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Day 5</a:t>
            </a:r>
            <a:endParaRPr sz="1800" dirty="0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6" name="Google Shape;256;p33"/>
          <p:cNvSpPr/>
          <p:nvPr/>
        </p:nvSpPr>
        <p:spPr>
          <a:xfrm>
            <a:off x="7473977" y="2312653"/>
            <a:ext cx="1249108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Day 7</a:t>
            </a:r>
            <a:endParaRPr sz="1800" dirty="0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7" name="Google Shape;257;p33"/>
          <p:cNvSpPr/>
          <p:nvPr/>
        </p:nvSpPr>
        <p:spPr>
          <a:xfrm>
            <a:off x="2843626" y="3195378"/>
            <a:ext cx="907753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Day 1</a:t>
            </a:r>
            <a:endParaRPr sz="1800" dirty="0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9" name="Google Shape;259;p33"/>
          <p:cNvSpPr/>
          <p:nvPr/>
        </p:nvSpPr>
        <p:spPr>
          <a:xfrm>
            <a:off x="4606845" y="3195378"/>
            <a:ext cx="1016252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Day 3</a:t>
            </a:r>
            <a:endParaRPr sz="1800" dirty="0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0" name="Google Shape;260;p33"/>
          <p:cNvSpPr/>
          <p:nvPr/>
        </p:nvSpPr>
        <p:spPr>
          <a:xfrm>
            <a:off x="5739525" y="3209056"/>
            <a:ext cx="878987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Day 4</a:t>
            </a:r>
            <a:endParaRPr sz="1800" dirty="0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3" name="Google Shape;263;p33"/>
          <p:cNvSpPr/>
          <p:nvPr/>
        </p:nvSpPr>
        <p:spPr>
          <a:xfrm>
            <a:off x="7473977" y="3209056"/>
            <a:ext cx="1249109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rPr>
              <a:t>Day 7</a:t>
            </a:r>
            <a:endParaRPr sz="1800" dirty="0">
              <a:solidFill>
                <a:schemeClr val="accent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4" name="Google Shape;264;p33"/>
          <p:cNvCxnSpPr>
            <a:cxnSpLocks/>
            <a:stCxn id="250" idx="0"/>
            <a:endCxn id="253" idx="0"/>
          </p:cNvCxnSpPr>
          <p:nvPr/>
        </p:nvCxnSpPr>
        <p:spPr>
          <a:xfrm rot="5400000" flipH="1" flipV="1">
            <a:off x="4188955" y="1427832"/>
            <a:ext cx="12700" cy="1782343"/>
          </a:xfrm>
          <a:prstGeom prst="bentConnector3">
            <a:avLst>
              <a:gd name="adj1" fmla="val 180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5" name="Google Shape;265;p33"/>
          <p:cNvSpPr txBox="1">
            <a:spLocks noGrp="1"/>
          </p:cNvSpPr>
          <p:nvPr>
            <p:ph type="body" idx="4294967295"/>
          </p:nvPr>
        </p:nvSpPr>
        <p:spPr>
          <a:xfrm>
            <a:off x="3325350" y="1585878"/>
            <a:ext cx="1419225" cy="4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lt1"/>
                </a:solidFill>
              </a:rPr>
              <a:t>Initial Phase</a:t>
            </a:r>
            <a:endParaRPr sz="1600" dirty="0">
              <a:solidFill>
                <a:schemeClr val="lt1"/>
              </a:solidFill>
            </a:endParaRPr>
          </a:p>
        </p:txBody>
      </p:sp>
      <p:cxnSp>
        <p:nvCxnSpPr>
          <p:cNvPr id="266" name="Google Shape;266;p33"/>
          <p:cNvCxnSpPr>
            <a:cxnSpLocks/>
            <a:stCxn id="254" idx="0"/>
            <a:endCxn id="256" idx="0"/>
          </p:cNvCxnSpPr>
          <p:nvPr/>
        </p:nvCxnSpPr>
        <p:spPr>
          <a:xfrm rot="5400000" flipH="1" flipV="1">
            <a:off x="7135600" y="1356073"/>
            <a:ext cx="6350" cy="1919511"/>
          </a:xfrm>
          <a:prstGeom prst="bentConnector3">
            <a:avLst>
              <a:gd name="adj1" fmla="val 370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7" name="Google Shape;267;p33"/>
          <p:cNvSpPr txBox="1">
            <a:spLocks noGrp="1"/>
          </p:cNvSpPr>
          <p:nvPr>
            <p:ph type="body" idx="4294967295"/>
          </p:nvPr>
        </p:nvSpPr>
        <p:spPr>
          <a:xfrm>
            <a:off x="5909981" y="1585878"/>
            <a:ext cx="1850195" cy="4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lt1"/>
                </a:solidFill>
              </a:rPr>
              <a:t>Design Phase</a:t>
            </a:r>
            <a:endParaRPr sz="1600" dirty="0">
              <a:solidFill>
                <a:schemeClr val="lt1"/>
              </a:solidFill>
            </a:endParaRPr>
          </a:p>
        </p:txBody>
      </p:sp>
      <p:cxnSp>
        <p:nvCxnSpPr>
          <p:cNvPr id="268" name="Google Shape;268;p33"/>
          <p:cNvCxnSpPr>
            <a:cxnSpLocks/>
            <a:stCxn id="257" idx="2"/>
            <a:endCxn id="259" idx="2"/>
          </p:cNvCxnSpPr>
          <p:nvPr/>
        </p:nvCxnSpPr>
        <p:spPr>
          <a:xfrm rot="16200000" flipH="1">
            <a:off x="4206237" y="2859344"/>
            <a:ext cx="12700" cy="1817468"/>
          </a:xfrm>
          <a:prstGeom prst="bentConnector3">
            <a:avLst>
              <a:gd name="adj1" fmla="val 180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33"/>
          <p:cNvCxnSpPr>
            <a:cxnSpLocks/>
            <a:stCxn id="260" idx="2"/>
            <a:endCxn id="263" idx="2"/>
          </p:cNvCxnSpPr>
          <p:nvPr/>
        </p:nvCxnSpPr>
        <p:spPr>
          <a:xfrm rot="16200000" flipH="1">
            <a:off x="7138775" y="2821999"/>
            <a:ext cx="12700" cy="1919513"/>
          </a:xfrm>
          <a:prstGeom prst="bentConnector3">
            <a:avLst>
              <a:gd name="adj1" fmla="val 180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0" name="Google Shape;270;p33"/>
          <p:cNvSpPr txBox="1">
            <a:spLocks noGrp="1"/>
          </p:cNvSpPr>
          <p:nvPr>
            <p:ph type="body" idx="4294967295"/>
          </p:nvPr>
        </p:nvSpPr>
        <p:spPr>
          <a:xfrm>
            <a:off x="2891118" y="4024172"/>
            <a:ext cx="1680882" cy="4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lt1"/>
                </a:solidFill>
              </a:rPr>
              <a:t>Analysis Phase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271" name="Google Shape;271;p33"/>
          <p:cNvSpPr txBox="1">
            <a:spLocks noGrp="1"/>
          </p:cNvSpPr>
          <p:nvPr>
            <p:ph type="body" idx="4294967295"/>
          </p:nvPr>
        </p:nvSpPr>
        <p:spPr>
          <a:xfrm>
            <a:off x="5859299" y="4024172"/>
            <a:ext cx="2602529" cy="4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lt1"/>
                </a:solidFill>
              </a:rPr>
              <a:t>Fabrication and testing</a:t>
            </a:r>
            <a:endParaRPr sz="16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1"/>
          <p:cNvSpPr txBox="1">
            <a:spLocks noGrp="1"/>
          </p:cNvSpPr>
          <p:nvPr>
            <p:ph type="body" idx="1"/>
          </p:nvPr>
        </p:nvSpPr>
        <p:spPr>
          <a:xfrm>
            <a:off x="3207375" y="1221581"/>
            <a:ext cx="5116500" cy="3380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N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Dassault systems. (2020). SOLIDWORKS Simulation. Retrieved 28 October, 2020, from </a:t>
            </a:r>
            <a:r>
              <a:rPr lang="en-NZ" sz="1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https://www.solidworks.com/product/solidworks-simulation</a:t>
            </a:r>
            <a:r>
              <a:rPr lang="en-N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N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N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N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Dheev</a:t>
            </a:r>
            <a:r>
              <a:rPr lang="en-N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N. Concept Generation. Engr.uvic.ca. Retrieved 24 June 2020, from  https://www.engr.uvic.ca/~mech350/Lectures/MECH350-Lecture-4.pdf. </a:t>
            </a:r>
          </a:p>
          <a:p>
            <a:r>
              <a:rPr lang="en-N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Properties of Type 316 and 316L Stainless Steels. ThoughtCo. Retrieved 15 June 2020, from https://www.thoughtco.com/type-316-and-316l-stainless-steel2340262#:~:text=Type%20316%20steel%20is%20an,increases%20strength%20at%2 0high%20temperatures.</a:t>
            </a:r>
          </a:p>
          <a:p>
            <a:r>
              <a:rPr lang="en-N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US6453629B1 - Roofing tile having photovoltaic module to generate power. (n.d.). Retrieved from </a:t>
            </a:r>
            <a:r>
              <a:rPr lang="en-NZ" sz="1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https://patents.google.com/patent/US6453629B1/en</a:t>
            </a:r>
            <a:endParaRPr lang="en-NZ" sz="1200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7000" indent="0">
              <a:buNone/>
            </a:pPr>
            <a:r>
              <a:rPr lang="en-N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N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N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N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dirty="0"/>
          </a:p>
        </p:txBody>
      </p:sp>
      <p:sp>
        <p:nvSpPr>
          <p:cNvPr id="435" name="Google Shape;435;p41"/>
          <p:cNvSpPr txBox="1">
            <a:spLocks noGrp="1"/>
          </p:cNvSpPr>
          <p:nvPr>
            <p:ph type="title"/>
          </p:nvPr>
        </p:nvSpPr>
        <p:spPr>
          <a:xfrm>
            <a:off x="705000" y="277201"/>
            <a:ext cx="727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Bibliographical References</a:t>
            </a:r>
            <a:endParaRPr/>
          </a:p>
        </p:txBody>
      </p:sp>
      <p:pic>
        <p:nvPicPr>
          <p:cNvPr id="436" name="Google Shape;436;p41"/>
          <p:cNvPicPr preferRelativeResize="0"/>
          <p:nvPr/>
        </p:nvPicPr>
        <p:blipFill rotWithShape="1">
          <a:blip r:embed="rId5">
            <a:alphaModFix/>
          </a:blip>
          <a:srcRect l="10228" r="52247"/>
          <a:stretch/>
        </p:blipFill>
        <p:spPr>
          <a:xfrm>
            <a:off x="212975" y="1077950"/>
            <a:ext cx="2180701" cy="387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1"/>
          <p:cNvPicPr preferRelativeResize="0"/>
          <p:nvPr/>
        </p:nvPicPr>
        <p:blipFill rotWithShape="1">
          <a:blip r:embed="rId6">
            <a:alphaModFix/>
          </a:blip>
          <a:srcRect l="6063" t="3738" r="59384" b="3729"/>
          <a:stretch/>
        </p:blipFill>
        <p:spPr>
          <a:xfrm>
            <a:off x="221850" y="1077950"/>
            <a:ext cx="2171823" cy="387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92DC-7E20-4A20-A97A-DEA94490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Phase (cont..)</a:t>
            </a:r>
          </a:p>
        </p:txBody>
      </p:sp>
      <p:pic>
        <p:nvPicPr>
          <p:cNvPr id="4" name="WhatsApp Video 2020-11-10 at 19.29.10">
            <a:hlinkClick r:id="" action="ppaction://media"/>
            <a:extLst>
              <a:ext uri="{FF2B5EF4-FFF2-40B4-BE49-F238E27FC236}">
                <a16:creationId xmlns:a16="http://schemas.microsoft.com/office/drawing/2014/main" id="{9889285F-2CB5-4067-8CE9-7D85175CA9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437" y="1007269"/>
            <a:ext cx="64611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subTitle" idx="1"/>
          </p:nvPr>
        </p:nvSpPr>
        <p:spPr>
          <a:xfrm>
            <a:off x="1950450" y="1741650"/>
            <a:ext cx="5243100" cy="16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5400" dirty="0"/>
              <a:t>Thank you </a:t>
            </a:r>
            <a:r>
              <a:rPr lang="en-NZ" sz="5400" dirty="0">
                <a:sym typeface="Wingdings" panose="05000000000000000000" pitchFamily="2" charset="2"/>
              </a:rPr>
              <a:t>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781171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subTitle" idx="1"/>
          </p:nvPr>
        </p:nvSpPr>
        <p:spPr>
          <a:xfrm>
            <a:off x="1950450" y="1348175"/>
            <a:ext cx="5243100" cy="16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Any Questions??</a:t>
            </a:r>
            <a:endParaRPr sz="5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F6F28-CA12-4DF0-91F3-FAEAAEF60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3705" y="1270746"/>
            <a:ext cx="3839135" cy="3381935"/>
          </a:xfrm>
        </p:spPr>
        <p:txBody>
          <a:bodyPr/>
          <a:lstStyle/>
          <a:p>
            <a:pPr lvl="0"/>
            <a:r>
              <a:rPr lang="en-US" dirty="0"/>
              <a:t>Mounting unit fails to withstand the force </a:t>
            </a:r>
          </a:p>
          <a:p>
            <a:pPr lvl="0"/>
            <a:r>
              <a:rPr lang="en-US" dirty="0"/>
              <a:t>High speed of winds in NZ</a:t>
            </a:r>
          </a:p>
          <a:p>
            <a:pPr lvl="0"/>
            <a:r>
              <a:rPr lang="en-US" dirty="0"/>
              <a:t>Poor Installation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5CE1C4-2330-4718-8129-15E8CA7C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 damage of solar roof tiles due to external wind loads</a:t>
            </a:r>
            <a:br>
              <a:rPr lang="en-N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/>
          </a:p>
        </p:txBody>
      </p:sp>
      <p:pic>
        <p:nvPicPr>
          <p:cNvPr id="5" name="Picture 4" descr="A picture containing building, photo, sitting, computer&#10;&#10;Description automatically generated">
            <a:extLst>
              <a:ext uri="{FF2B5EF4-FFF2-40B4-BE49-F238E27FC236}">
                <a16:creationId xmlns:a16="http://schemas.microsoft.com/office/drawing/2014/main" id="{E3A779D8-C7C1-4431-B845-918C582FD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6" b="28964"/>
          <a:stretch/>
        </p:blipFill>
        <p:spPr>
          <a:xfrm>
            <a:off x="121461" y="1110250"/>
            <a:ext cx="3962401" cy="392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41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8C390D-1F2C-428E-BCE2-B611630C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Corrosion of the solar roof tiles mounting units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7841415-DD93-47E7-9C2B-EB601ABB2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325" y="1304925"/>
            <a:ext cx="4162425" cy="3375025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 dirty="0"/>
              <a:t>Both anode and cathode contain metals in assembly.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Rainwater acts as the electrolyte leads to corrosion.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Less noble metals</a:t>
            </a:r>
          </a:p>
          <a:p>
            <a:pPr marL="127000" indent="0">
              <a:buNone/>
            </a:pPr>
            <a:endParaRPr lang="en-NZ" dirty="0"/>
          </a:p>
          <a:p>
            <a:pPr marL="127000" indent="0">
              <a:buNone/>
            </a:pPr>
            <a:endParaRPr lang="en-US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FB300FD-6F74-4487-8E8F-BA77C1CE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530" y="993302"/>
            <a:ext cx="1769517" cy="135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DB02A0-7ECC-45A3-B2A7-F3A0AC147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943" y="993302"/>
            <a:ext cx="1714649" cy="13599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2B7D72-7467-458C-B6AC-812A7A930D0C}"/>
              </a:ext>
            </a:extLst>
          </p:cNvPr>
          <p:cNvSpPr/>
          <p:nvPr/>
        </p:nvSpPr>
        <p:spPr>
          <a:xfrm>
            <a:off x="138530" y="2424264"/>
            <a:ext cx="16281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6600"/>
                </a:solidFill>
                <a:latin typeface="Tahoma" pitchFamily="34" charset="0"/>
              </a:rPr>
              <a:t>Solar tiles mounting unit Before Corrosion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5CB5D42-8FBC-47E2-8014-B7A370D45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187" y="2353235"/>
            <a:ext cx="1833405" cy="524987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 dirty="0">
                <a:solidFill>
                  <a:srgbClr val="006600"/>
                </a:solidFill>
                <a:latin typeface="Tahoma" pitchFamily="34" charset="0"/>
              </a:rPr>
              <a:t>Solar tiles mounting unit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 dirty="0">
                <a:solidFill>
                  <a:srgbClr val="006600"/>
                </a:solidFill>
                <a:latin typeface="Tahoma" pitchFamily="34" charset="0"/>
              </a:rPr>
              <a:t>After Corrosion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B9F9BE-67AC-4CC7-8ABA-8E2B5BBEF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97" t="3283"/>
          <a:stretch/>
        </p:blipFill>
        <p:spPr>
          <a:xfrm>
            <a:off x="447114" y="2934861"/>
            <a:ext cx="2501153" cy="187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utoShape 14">
            <a:extLst>
              <a:ext uri="{FF2B5EF4-FFF2-40B4-BE49-F238E27FC236}">
                <a16:creationId xmlns:a16="http://schemas.microsoft.com/office/drawing/2014/main" id="{13A4985A-B1CE-47DD-B7DA-E1CEEA6F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667" y="3026761"/>
            <a:ext cx="1623733" cy="686407"/>
          </a:xfrm>
          <a:prstGeom prst="wedgeRectCallout">
            <a:avLst>
              <a:gd name="adj1" fmla="val -137065"/>
              <a:gd name="adj2" fmla="val 19532"/>
            </a:avLst>
          </a:prstGeom>
          <a:gradFill rotWithShape="1">
            <a:gsLst>
              <a:gs pos="0">
                <a:srgbClr val="E9C27D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F3300"/>
                </a:solidFill>
                <a:latin typeface="Arial" charset="0"/>
                <a:sym typeface="Symbol" pitchFamily="18" charset="2"/>
              </a:rPr>
              <a:t>Stainless steel bolt &amp; nut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F3300"/>
                </a:solidFill>
                <a:latin typeface="Arial" charset="0"/>
                <a:sym typeface="Symbol" pitchFamily="18" charset="2"/>
              </a:rPr>
              <a:t>Used to mount solar tiles</a:t>
            </a:r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29BAD4C1-C085-4B7A-8074-2F85C9424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2981" y="3873423"/>
            <a:ext cx="1258607" cy="598394"/>
          </a:xfrm>
          <a:prstGeom prst="wedgeRectCallout">
            <a:avLst>
              <a:gd name="adj1" fmla="val -238449"/>
              <a:gd name="adj2" fmla="val 38282"/>
            </a:avLst>
          </a:prstGeom>
          <a:gradFill rotWithShape="1">
            <a:gsLst>
              <a:gs pos="0">
                <a:srgbClr val="E9C27D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99"/>
                </a:solidFill>
                <a:latin typeface="Arial" charset="0"/>
                <a:cs typeface="Arial" charset="0"/>
                <a:sym typeface="Symbol" pitchFamily="18" charset="2"/>
              </a:rPr>
              <a:t>Iron clamping unit used to mount solar tiles</a:t>
            </a:r>
            <a:endParaRPr lang="en-US" sz="1050" b="1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07B0B1-CA3A-4A9B-BEA4-D8457C8F2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284194"/>
            <a:ext cx="4148418" cy="3509682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/>
              <a:t>Drilling many holes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Poor Installation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dirty="0"/>
              <a:t>void the roof warranty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542030-E4CB-451F-B7B3-DBCE1332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Roof leakages due to solar tiles installation</a:t>
            </a:r>
            <a:endParaRPr lang="en-US" dirty="0"/>
          </a:p>
        </p:txBody>
      </p:sp>
      <p:pic>
        <p:nvPicPr>
          <p:cNvPr id="6" name="Picture 4" descr="A picture containing animal, bird, bed, small&#10;&#10;Description generated with very high confidence">
            <a:extLst>
              <a:ext uri="{FF2B5EF4-FFF2-40B4-BE49-F238E27FC236}">
                <a16:creationId xmlns:a16="http://schemas.microsoft.com/office/drawing/2014/main" id="{2D7DC0F9-177D-42F4-BB6B-DDCEC9328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08" y="1091216"/>
            <a:ext cx="2557480" cy="1739392"/>
          </a:xfrm>
          <a:prstGeom prst="rect">
            <a:avLst/>
          </a:prstGeom>
        </p:spPr>
      </p:pic>
      <p:pic>
        <p:nvPicPr>
          <p:cNvPr id="7" name="Content Placeholder 4" descr="A picture containing man&#10;&#10;Description automatically generated">
            <a:extLst>
              <a:ext uri="{FF2B5EF4-FFF2-40B4-BE49-F238E27FC236}">
                <a16:creationId xmlns:a16="http://schemas.microsoft.com/office/drawing/2014/main" id="{85794C7A-A8C9-4F56-9EBB-5EEFC0A73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0" y="2955516"/>
            <a:ext cx="2663488" cy="1910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723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4372E0-E355-4C2F-AB2A-67F706750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Methodology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6599F-B2FA-4BC7-880E-3DED234A82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5000" y="1346199"/>
            <a:ext cx="7793114" cy="34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0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860250" y="3539125"/>
            <a:ext cx="74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</a:t>
            </a:r>
            <a:endParaRPr dirty="0"/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897671F-00A5-4798-8DA9-77FD270D4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77" y="116296"/>
            <a:ext cx="3765176" cy="2723101"/>
          </a:xfrm>
          <a:prstGeom prst="rect">
            <a:avLst/>
          </a:prstGeom>
        </p:spPr>
      </p:pic>
      <p:pic>
        <p:nvPicPr>
          <p:cNvPr id="5" name="Picture 4" descr="A close up of some grass&#10;&#10;Description automatically generated">
            <a:extLst>
              <a:ext uri="{FF2B5EF4-FFF2-40B4-BE49-F238E27FC236}">
                <a16:creationId xmlns:a16="http://schemas.microsoft.com/office/drawing/2014/main" id="{132029FD-282C-4CE6-84DF-54CE626B1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994" y="155062"/>
            <a:ext cx="3523130" cy="26455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chelor's Thesis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171614"/>
      </a:accent1>
      <a:accent2>
        <a:srgbClr val="3A2618"/>
      </a:accent2>
      <a:accent3>
        <a:srgbClr val="754043"/>
      </a:accent3>
      <a:accent4>
        <a:srgbClr val="9A8873"/>
      </a:accent4>
      <a:accent5>
        <a:srgbClr val="66776F"/>
      </a:accent5>
      <a:accent6>
        <a:srgbClr val="FADBA3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1340</Words>
  <Application>Microsoft Office PowerPoint</Application>
  <PresentationFormat>On-screen Show (16:9)</PresentationFormat>
  <Paragraphs>285</Paragraphs>
  <Slides>45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DM Sans</vt:lpstr>
      <vt:lpstr>Cambria Math</vt:lpstr>
      <vt:lpstr>Times New Roman</vt:lpstr>
      <vt:lpstr>Raleway Thin</vt:lpstr>
      <vt:lpstr>Calibri</vt:lpstr>
      <vt:lpstr>Arial</vt:lpstr>
      <vt:lpstr>Tahoma</vt:lpstr>
      <vt:lpstr>Crete Round</vt:lpstr>
      <vt:lpstr>Bachelor's Thesis by Slidesgo</vt:lpstr>
      <vt:lpstr>OPTIMAL STRUCTURAL DESIGN AND PROTOTYPING OF CONNECTORS TO SUPPORT ROOF MOUNTED SOLAR TILES</vt:lpstr>
      <vt:lpstr>Abstract</vt:lpstr>
      <vt:lpstr>Over heating of solar tiles </vt:lpstr>
      <vt:lpstr>The overheating issues of solar roof tiles and associated safety concerns </vt:lpstr>
      <vt:lpstr>Structural damage of solar roof tiles due to external wind loads </vt:lpstr>
      <vt:lpstr>Corrosion of the solar roof tiles mounting units</vt:lpstr>
      <vt:lpstr>Roof leakages due to solar tiles installation</vt:lpstr>
      <vt:lpstr>Design Methodology</vt:lpstr>
      <vt:lpstr>Design</vt:lpstr>
      <vt:lpstr>A. Wooden Roof</vt:lpstr>
      <vt:lpstr>B. Waterproofing Sheet</vt:lpstr>
      <vt:lpstr>C. Battens</vt:lpstr>
      <vt:lpstr>D. Link Channels</vt:lpstr>
      <vt:lpstr>E. Solar Tiles</vt:lpstr>
      <vt:lpstr>Design Features</vt:lpstr>
      <vt:lpstr>Design Features</vt:lpstr>
      <vt:lpstr>Design Features</vt:lpstr>
      <vt:lpstr>Design Validation</vt:lpstr>
      <vt:lpstr>Thermal Analysis</vt:lpstr>
      <vt:lpstr>Thermal analysis results</vt:lpstr>
      <vt:lpstr>Pressure distribution plot</vt:lpstr>
      <vt:lpstr>Von mises stress plot</vt:lpstr>
      <vt:lpstr>Factor of safety plot</vt:lpstr>
      <vt:lpstr>Fabrication</vt:lpstr>
      <vt:lpstr>Fabrication</vt:lpstr>
      <vt:lpstr>Laser Cutting</vt:lpstr>
      <vt:lpstr>Bending</vt:lpstr>
      <vt:lpstr>Countersunk for link channel</vt:lpstr>
      <vt:lpstr>Welding</vt:lpstr>
      <vt:lpstr>Drilling and Tapping</vt:lpstr>
      <vt:lpstr>Assembly Stages</vt:lpstr>
      <vt:lpstr>Electrical Components and connections</vt:lpstr>
      <vt:lpstr>Electrical components and connections</vt:lpstr>
      <vt:lpstr>Testing</vt:lpstr>
      <vt:lpstr>Temperature difference</vt:lpstr>
      <vt:lpstr>Solar Output</vt:lpstr>
      <vt:lpstr>Water Leakage</vt:lpstr>
      <vt:lpstr>Limitations</vt:lpstr>
      <vt:lpstr>Conclusion</vt:lpstr>
      <vt:lpstr>Future Recommendations</vt:lpstr>
      <vt:lpstr>Schedule</vt:lpstr>
      <vt:lpstr>Bibliographical References</vt:lpstr>
      <vt:lpstr>Testing Phase (cont..)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STRUCTURAL DESIGN AND PROTOTYPING OF CONNECTORS TO SUPPORT ROOF MOUNTED SOLAR TILES</dc:title>
  <dc:creator>Tony Pauly</dc:creator>
  <cp:lastModifiedBy>Tony Pauly</cp:lastModifiedBy>
  <cp:revision>40</cp:revision>
  <dcterms:modified xsi:type="dcterms:W3CDTF">2020-11-11T02:57:34Z</dcterms:modified>
</cp:coreProperties>
</file>